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1D24E5-E290-2490-8773-AC45AC1B04CD}" v="710" dt="2026-08-05T17:02:02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874" autoAdjust="0"/>
  </p:normalViewPr>
  <p:slideViewPr>
    <p:cSldViewPr snapToGrid="0">
      <p:cViewPr varScale="1">
        <p:scale>
          <a:sx n="72" d="100"/>
          <a:sy n="72" d="100"/>
        </p:scale>
        <p:origin x="12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ver-logo-panel">
            <a:extLst>
              <a:ext uri="{FF2B5EF4-FFF2-40B4-BE49-F238E27FC236}">
                <a16:creationId xmlns:a16="http://schemas.microsoft.com/office/drawing/2014/main" id="{4080D24E-9C2D-4A00-A53F-A5732CE4D47B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2362200" cy="74295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rcRect t="16518" b="16518"/>
          <a:stretch>
            <a:fillRect/>
          </a:stretch>
        </p:blipFill>
        <p:spPr>
          <a:xfrm>
            <a:off x="800100" y="466725"/>
            <a:ext cx="2133600" cy="571500"/>
          </a:xfrm>
          <a:prstGeom prst="rect">
            <a:avLst/>
          </a:prstGeom>
        </p:spPr>
      </p:pic>
      <p:sp>
        <p:nvSpPr>
          <p:cNvPr id="3" name="cover-eyebrow">
            <a:extLst>
              <a:ext uri="{FF2B5EF4-FFF2-40B4-BE49-F238E27FC236}">
                <a16:creationId xmlns:a16="http://schemas.microsoft.com/office/drawing/2014/main" id="{8F2045BD-C2E5-4731-B5D5-7CAAA776BD08}"/>
              </a:ext>
            </a:extLst>
          </p:cNvPr>
          <p:cNvSpPr>
            <a:spLocks noGrp="1"/>
          </p:cNvSpPr>
          <p:nvPr/>
        </p:nvSpPr>
        <p:spPr>
          <a:xfrm>
            <a:off x="685800" y="1409700"/>
            <a:ext cx="4953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00" b="1">
                <a:solidFill>
                  <a:srgbClr val="65B8E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65B8EE"/>
                </a:solidFill>
                <a:latin typeface="Aptos"/>
                <a:ea typeface="Aptos"/>
                <a:cs typeface="Aptos"/>
              </a:rPr>
              <a:t>COMPOSITE CAPABILITY STATEMENT</a:t>
            </a:r>
          </a:p>
        </p:txBody>
      </p:sp>
      <p:sp>
        <p:nvSpPr>
          <p:cNvPr id="4" name="cover-title">
            <a:extLst>
              <a:ext uri="{FF2B5EF4-FFF2-40B4-BE49-F238E27FC236}">
                <a16:creationId xmlns:a16="http://schemas.microsoft.com/office/drawing/2014/main" id="{019BE58A-DFF1-4D3A-A979-884BDAC23ED2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5334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4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5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Composite repair </a:t>
            </a:r>
            <a:r>
              <a:rPr lang="en-US" sz="45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&amp;</a:t>
            </a:r>
            <a:endParaRPr sz="4500" b="1" dirty="0">
              <a:solidFill>
                <a:srgbClr val="FFFFFF"/>
              </a:solidFill>
              <a:latin typeface="Aptos Display"/>
              <a:ea typeface="Aptos Display"/>
              <a:cs typeface="Aptos Display"/>
            </a:endParaRPr>
          </a:p>
          <a:p>
            <a:pPr algn="l">
              <a:defRPr sz="4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5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manufacturing.</a:t>
            </a:r>
          </a:p>
        </p:txBody>
      </p:sp>
      <p:sp>
        <p:nvSpPr>
          <p:cNvPr id="5" name="cover-intro">
            <a:extLst>
              <a:ext uri="{FF2B5EF4-FFF2-40B4-BE49-F238E27FC236}">
                <a16:creationId xmlns:a16="http://schemas.microsoft.com/office/drawing/2014/main" id="{4AE3B0AD-55BE-47AD-A7A1-60CFCB0134BD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5191125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57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550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Straight Flight combines </a:t>
            </a:r>
            <a:r>
              <a:rPr lang="en-US" sz="155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our on-staff</a:t>
            </a:r>
            <a:r>
              <a:rPr sz="1550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 engineering, composite technicians</a:t>
            </a:r>
            <a:r>
              <a:rPr lang="en-US" sz="155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, NDT Technicians, and paint with local </a:t>
            </a:r>
            <a:r>
              <a:rPr sz="1550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composite </a:t>
            </a:r>
            <a:r>
              <a:rPr lang="en-US" sz="155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DERs and our relationships with OEMs</a:t>
            </a:r>
            <a:r>
              <a:rPr sz="1550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. The result is one coordinated source for structural </a:t>
            </a:r>
            <a:r>
              <a:rPr lang="en-US" sz="1550">
                <a:solidFill>
                  <a:srgbClr val="D9E4EE"/>
                </a:solidFill>
                <a:latin typeface="Aptos"/>
                <a:ea typeface="Aptos"/>
                <a:cs typeface="Aptos"/>
              </a:rPr>
              <a:t>repair, prototype</a:t>
            </a:r>
            <a:r>
              <a:rPr sz="1550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 fabrication and repeat production.</a:t>
            </a:r>
          </a:p>
        </p:txBody>
      </p:sp>
      <p:sp>
        <p:nvSpPr>
          <p:cNvPr id="6" name="cover-divider">
            <a:extLst>
              <a:ext uri="{FF2B5EF4-FFF2-40B4-BE49-F238E27FC236}">
                <a16:creationId xmlns:a16="http://schemas.microsoft.com/office/drawing/2014/main" id="{65FF4131-F3D3-4E68-B44E-D322B6D1389B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5191125" cy="19050"/>
          </a:xfrm>
          <a:prstGeom prst="rect">
            <a:avLst/>
          </a:prstGeom>
          <a:solidFill>
            <a:srgbClr val="3C587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cover-proof-head-1">
            <a:extLst>
              <a:ext uri="{FF2B5EF4-FFF2-40B4-BE49-F238E27FC236}">
                <a16:creationId xmlns:a16="http://schemas.microsoft.com/office/drawing/2014/main" id="{BF26CEFF-F6A7-45DA-9892-BBFDD56E323C}"/>
              </a:ext>
            </a:extLst>
          </p:cNvPr>
          <p:cNvSpPr>
            <a:spLocks noGrp="1"/>
          </p:cNvSpPr>
          <p:nvPr/>
        </p:nvSpPr>
        <p:spPr>
          <a:xfrm>
            <a:off x="685800" y="4876800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5B8E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5B8EE"/>
                </a:solidFill>
                <a:latin typeface="Aptos"/>
                <a:ea typeface="Aptos"/>
                <a:cs typeface="Aptos"/>
              </a:rPr>
              <a:t>ON-STAFF ENGINEERING</a:t>
            </a:r>
          </a:p>
        </p:txBody>
      </p:sp>
      <p:sp>
        <p:nvSpPr>
          <p:cNvPr id="8" name="cover-proof-body-1">
            <a:extLst>
              <a:ext uri="{FF2B5EF4-FFF2-40B4-BE49-F238E27FC236}">
                <a16:creationId xmlns:a16="http://schemas.microsoft.com/office/drawing/2014/main" id="{63316E88-8499-4599-9A9B-8E59335B630D}"/>
              </a:ext>
            </a:extLst>
          </p:cNvPr>
          <p:cNvSpPr>
            <a:spLocks noGrp="1"/>
          </p:cNvSpPr>
          <p:nvPr/>
        </p:nvSpPr>
        <p:spPr>
          <a:xfrm>
            <a:off x="685800" y="5124450"/>
            <a:ext cx="24288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13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13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Design, CAD, substantiation and process support</a:t>
            </a:r>
          </a:p>
        </p:txBody>
      </p:sp>
      <p:sp>
        <p:nvSpPr>
          <p:cNvPr id="9" name="cover-proof-head-2">
            <a:extLst>
              <a:ext uri="{FF2B5EF4-FFF2-40B4-BE49-F238E27FC236}">
                <a16:creationId xmlns:a16="http://schemas.microsoft.com/office/drawing/2014/main" id="{617EBFC9-AD74-4814-9325-69F380457188}"/>
              </a:ext>
            </a:extLst>
          </p:cNvPr>
          <p:cNvSpPr>
            <a:spLocks noGrp="1"/>
          </p:cNvSpPr>
          <p:nvPr/>
        </p:nvSpPr>
        <p:spPr>
          <a:xfrm>
            <a:off x="3324225" y="4876800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125" b="1">
                <a:solidFill>
                  <a:srgbClr val="65B8EE"/>
                </a:solidFill>
                <a:latin typeface="Aptos"/>
                <a:ea typeface="Aptos"/>
                <a:cs typeface="Aptos"/>
              </a:defRPr>
            </a:pPr>
            <a:r>
              <a:rPr lang="en-US" sz="1100" b="1">
                <a:solidFill>
                  <a:srgbClr val="65B8EE"/>
                </a:solidFill>
                <a:latin typeface="Aptos"/>
                <a:ea typeface="Aptos"/>
                <a:cs typeface="Aptos"/>
              </a:rPr>
              <a:t>OUT</a:t>
            </a:r>
            <a:r>
              <a:rPr sz="1100" b="1" dirty="0">
                <a:solidFill>
                  <a:srgbClr val="65B8EE"/>
                </a:solidFill>
                <a:latin typeface="Aptos"/>
                <a:ea typeface="Aptos"/>
                <a:cs typeface="Aptos"/>
              </a:rPr>
              <a:t> OF SRM </a:t>
            </a:r>
            <a:r>
              <a:rPr lang="en-US" sz="1100" b="1" dirty="0">
                <a:solidFill>
                  <a:srgbClr val="65B8EE"/>
                </a:solidFill>
                <a:latin typeface="Aptos"/>
                <a:ea typeface="Aptos"/>
                <a:cs typeface="Aptos"/>
              </a:rPr>
              <a:t>DAMAGE</a:t>
            </a:r>
            <a:endParaRPr sz="1100" b="1">
              <a:solidFill>
                <a:srgbClr val="65B8E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cover-proof-body-2">
            <a:extLst>
              <a:ext uri="{FF2B5EF4-FFF2-40B4-BE49-F238E27FC236}">
                <a16:creationId xmlns:a16="http://schemas.microsoft.com/office/drawing/2014/main" id="{487CF559-A5F3-4E9B-94E0-65A88020045F}"/>
              </a:ext>
            </a:extLst>
          </p:cNvPr>
          <p:cNvSpPr>
            <a:spLocks noGrp="1"/>
          </p:cNvSpPr>
          <p:nvPr/>
        </p:nvSpPr>
        <p:spPr>
          <a:xfrm>
            <a:off x="3324225" y="5124450"/>
            <a:ext cx="24288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13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US" sz="1300">
                <a:solidFill>
                  <a:srgbClr val="FFFFFF"/>
                </a:solidFill>
                <a:latin typeface="Aptos"/>
                <a:ea typeface="Aptos"/>
                <a:cs typeface="Aptos"/>
              </a:rPr>
              <a:t>Composite</a:t>
            </a:r>
            <a:r>
              <a:rPr sz="1300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DERs plus aircraft OEM coordination</a:t>
            </a:r>
          </a:p>
        </p:txBody>
      </p:sp>
      <p:sp>
        <p:nvSpPr>
          <p:cNvPr id="11" name="cover-proof-head-3">
            <a:extLst>
              <a:ext uri="{FF2B5EF4-FFF2-40B4-BE49-F238E27FC236}">
                <a16:creationId xmlns:a16="http://schemas.microsoft.com/office/drawing/2014/main" id="{1D5DFB41-C404-4B8C-90FD-F6CDCF4E91E9}"/>
              </a:ext>
            </a:extLst>
          </p:cNvPr>
          <p:cNvSpPr>
            <a:spLocks noGrp="1"/>
          </p:cNvSpPr>
          <p:nvPr/>
        </p:nvSpPr>
        <p:spPr>
          <a:xfrm>
            <a:off x="685800" y="5600700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65B8EE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5B8EE"/>
                </a:solidFill>
                <a:latin typeface="Aptos"/>
                <a:ea typeface="Aptos"/>
                <a:cs typeface="Aptos"/>
              </a:rPr>
              <a:t>FULL REPAIR EXECUTION</a:t>
            </a:r>
          </a:p>
        </p:txBody>
      </p:sp>
      <p:sp>
        <p:nvSpPr>
          <p:cNvPr id="12" name="cover-proof-body-3">
            <a:extLst>
              <a:ext uri="{FF2B5EF4-FFF2-40B4-BE49-F238E27FC236}">
                <a16:creationId xmlns:a16="http://schemas.microsoft.com/office/drawing/2014/main" id="{309A9DFB-5FAE-440B-A795-06EFFAF67829}"/>
              </a:ext>
            </a:extLst>
          </p:cNvPr>
          <p:cNvSpPr>
            <a:spLocks noGrp="1"/>
          </p:cNvSpPr>
          <p:nvPr/>
        </p:nvSpPr>
        <p:spPr>
          <a:xfrm>
            <a:off x="685800" y="5848350"/>
            <a:ext cx="24288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13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US" sz="1300">
                <a:solidFill>
                  <a:srgbClr val="FFFFFF"/>
                </a:solidFill>
                <a:latin typeface="Aptos"/>
                <a:ea typeface="Aptos"/>
                <a:cs typeface="Aptos"/>
              </a:rPr>
              <a:t>NDT</a:t>
            </a:r>
            <a:r>
              <a:rPr sz="130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, layup, core repair, cure </a:t>
            </a:r>
            <a:r>
              <a:rPr sz="1300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control and validation</a:t>
            </a:r>
          </a:p>
        </p:txBody>
      </p:sp>
      <p:sp>
        <p:nvSpPr>
          <p:cNvPr id="13" name="cover-proof-head-4">
            <a:extLst>
              <a:ext uri="{FF2B5EF4-FFF2-40B4-BE49-F238E27FC236}">
                <a16:creationId xmlns:a16="http://schemas.microsoft.com/office/drawing/2014/main" id="{D2ED8FEE-77CD-4FAB-855A-99C90422D969}"/>
              </a:ext>
            </a:extLst>
          </p:cNvPr>
          <p:cNvSpPr>
            <a:spLocks noGrp="1"/>
          </p:cNvSpPr>
          <p:nvPr/>
        </p:nvSpPr>
        <p:spPr>
          <a:xfrm>
            <a:off x="3324225" y="5600700"/>
            <a:ext cx="2428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125" b="1">
                <a:solidFill>
                  <a:srgbClr val="E0A12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E0A125"/>
                </a:solidFill>
                <a:latin typeface="Aptos"/>
                <a:ea typeface="Aptos"/>
                <a:cs typeface="Aptos"/>
              </a:rPr>
              <a:t>PAINT BEFORE RETURN</a:t>
            </a:r>
          </a:p>
        </p:txBody>
      </p:sp>
      <p:sp>
        <p:nvSpPr>
          <p:cNvPr id="14" name="cover-proof-body-4">
            <a:extLst>
              <a:ext uri="{FF2B5EF4-FFF2-40B4-BE49-F238E27FC236}">
                <a16:creationId xmlns:a16="http://schemas.microsoft.com/office/drawing/2014/main" id="{5A3DD058-3C16-42A9-BEA6-9F552790A5BC}"/>
              </a:ext>
            </a:extLst>
          </p:cNvPr>
          <p:cNvSpPr>
            <a:spLocks noGrp="1"/>
          </p:cNvSpPr>
          <p:nvPr/>
        </p:nvSpPr>
        <p:spPr>
          <a:xfrm>
            <a:off x="3324225" y="5848350"/>
            <a:ext cx="24288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13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13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Install-ready components that reduce AOG handoffs</a:t>
            </a:r>
          </a:p>
        </p:txBody>
      </p:sp>
      <p:sp>
        <p:nvSpPr>
          <p:cNvPr id="15" name="cover-contact">
            <a:extLst>
              <a:ext uri="{FF2B5EF4-FFF2-40B4-BE49-F238E27FC236}">
                <a16:creationId xmlns:a16="http://schemas.microsoft.com/office/drawing/2014/main" id="{CF646917-B378-49FC-A8F0-D7BC2325BFEF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5238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00" b="1">
                <a:solidFill>
                  <a:srgbClr val="BFD1E2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BFD1E2"/>
                </a:solidFill>
                <a:latin typeface="Aptos"/>
                <a:ea typeface="Aptos"/>
                <a:cs typeface="Aptos"/>
              </a:rPr>
              <a:t>303-799-8906  |  info@straightflight.com  |  straightflight.com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rcRect l="15918" r="15918"/>
          <a:stretch>
            <a:fillRect/>
          </a:stretch>
        </p:blipFill>
        <p:spPr>
          <a:xfrm>
            <a:off x="6305550" y="0"/>
            <a:ext cx="3333750" cy="3667125"/>
          </a:xfrm>
          <a:prstGeom prst="rect">
            <a:avLst/>
          </a:prstGeom>
        </p:spPr>
      </p:pic>
      <p:sp>
        <p:nvSpPr>
          <p:cNvPr id="17" name="cover-large-layup-label-bg">
            <a:extLst>
              <a:ext uri="{FF2B5EF4-FFF2-40B4-BE49-F238E27FC236}">
                <a16:creationId xmlns:a16="http://schemas.microsoft.com/office/drawing/2014/main" id="{CF3041B6-0F67-4958-A5AF-07657D203B64}"/>
              </a:ext>
            </a:extLst>
          </p:cNvPr>
          <p:cNvSpPr>
            <a:spLocks noGrp="1"/>
          </p:cNvSpPr>
          <p:nvPr/>
        </p:nvSpPr>
        <p:spPr>
          <a:xfrm>
            <a:off x="6305550" y="3381375"/>
            <a:ext cx="3333750" cy="28575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cover-large-layup-label">
            <a:extLst>
              <a:ext uri="{FF2B5EF4-FFF2-40B4-BE49-F238E27FC236}">
                <a16:creationId xmlns:a16="http://schemas.microsoft.com/office/drawing/2014/main" id="{9D2F8693-F21E-4C66-81CF-57AFBD78743F}"/>
              </a:ext>
            </a:extLst>
          </p:cNvPr>
          <p:cNvSpPr>
            <a:spLocks noGrp="1"/>
          </p:cNvSpPr>
          <p:nvPr/>
        </p:nvSpPr>
        <p:spPr>
          <a:xfrm>
            <a:off x="6410325" y="3438525"/>
            <a:ext cx="3124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LARGE-COMPONENT PROCESSING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rcRect t="129" b="129"/>
          <a:stretch>
            <a:fillRect/>
          </a:stretch>
        </p:blipFill>
        <p:spPr>
          <a:xfrm>
            <a:off x="9734550" y="0"/>
            <a:ext cx="2457450" cy="1838325"/>
          </a:xfrm>
          <a:prstGeom prst="rect">
            <a:avLst/>
          </a:prstGeom>
        </p:spPr>
      </p:pic>
      <p:sp>
        <p:nvSpPr>
          <p:cNvPr id="20" name="cover-fabrication-label-bg">
            <a:extLst>
              <a:ext uri="{FF2B5EF4-FFF2-40B4-BE49-F238E27FC236}">
                <a16:creationId xmlns:a16="http://schemas.microsoft.com/office/drawing/2014/main" id="{5689ED1A-089F-4683-949B-AB70EEFD4AA6}"/>
              </a:ext>
            </a:extLst>
          </p:cNvPr>
          <p:cNvSpPr>
            <a:spLocks noGrp="1"/>
          </p:cNvSpPr>
          <p:nvPr/>
        </p:nvSpPr>
        <p:spPr>
          <a:xfrm>
            <a:off x="9734550" y="1552575"/>
            <a:ext cx="2457450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cover-fabrication-label">
            <a:extLst>
              <a:ext uri="{FF2B5EF4-FFF2-40B4-BE49-F238E27FC236}">
                <a16:creationId xmlns:a16="http://schemas.microsoft.com/office/drawing/2014/main" id="{F33585C6-774D-4EB7-87FC-D8FE05F1164B}"/>
              </a:ext>
            </a:extLst>
          </p:cNvPr>
          <p:cNvSpPr>
            <a:spLocks noGrp="1"/>
          </p:cNvSpPr>
          <p:nvPr/>
        </p:nvSpPr>
        <p:spPr>
          <a:xfrm>
            <a:off x="9839325" y="1609725"/>
            <a:ext cx="2247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FABRICATION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rcRect t="2972" b="2972"/>
          <a:stretch>
            <a:fillRect/>
          </a:stretch>
        </p:blipFill>
        <p:spPr>
          <a:xfrm>
            <a:off x="9734550" y="1933575"/>
            <a:ext cx="2457450" cy="1733550"/>
          </a:xfrm>
          <a:prstGeom prst="rect">
            <a:avLst/>
          </a:prstGeom>
        </p:spPr>
      </p:pic>
      <p:sp>
        <p:nvSpPr>
          <p:cNvPr id="23" name="cover-paint-label-bg">
            <a:extLst>
              <a:ext uri="{FF2B5EF4-FFF2-40B4-BE49-F238E27FC236}">
                <a16:creationId xmlns:a16="http://schemas.microsoft.com/office/drawing/2014/main" id="{289CDF35-BBA4-4408-A7AC-7D28CABA4315}"/>
              </a:ext>
            </a:extLst>
          </p:cNvPr>
          <p:cNvSpPr>
            <a:spLocks noGrp="1"/>
          </p:cNvSpPr>
          <p:nvPr/>
        </p:nvSpPr>
        <p:spPr>
          <a:xfrm>
            <a:off x="9734550" y="3381375"/>
            <a:ext cx="2457450" cy="285750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cover-paint-label">
            <a:extLst>
              <a:ext uri="{FF2B5EF4-FFF2-40B4-BE49-F238E27FC236}">
                <a16:creationId xmlns:a16="http://schemas.microsoft.com/office/drawing/2014/main" id="{481E01B8-8ADE-481F-8881-19C4128E3C70}"/>
              </a:ext>
            </a:extLst>
          </p:cNvPr>
          <p:cNvSpPr>
            <a:spLocks noGrp="1"/>
          </p:cNvSpPr>
          <p:nvPr/>
        </p:nvSpPr>
        <p:spPr>
          <a:xfrm>
            <a:off x="9839325" y="3438525"/>
            <a:ext cx="2247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PAINT + FINISH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7"/>
          <a:srcRect t="29016" b="29016"/>
          <a:stretch>
            <a:fillRect/>
          </a:stretch>
        </p:blipFill>
        <p:spPr>
          <a:xfrm>
            <a:off x="6305550" y="3762375"/>
            <a:ext cx="5886450" cy="3095625"/>
          </a:xfrm>
          <a:prstGeom prst="rect">
            <a:avLst/>
          </a:prstGeom>
        </p:spPr>
      </p:pic>
      <p:sp>
        <p:nvSpPr>
          <p:cNvPr id="26" name="cover-surface-prep-label-bg">
            <a:extLst>
              <a:ext uri="{FF2B5EF4-FFF2-40B4-BE49-F238E27FC236}">
                <a16:creationId xmlns:a16="http://schemas.microsoft.com/office/drawing/2014/main" id="{1CE3D676-D610-44F4-AA81-75F8563BDF76}"/>
              </a:ext>
            </a:extLst>
          </p:cNvPr>
          <p:cNvSpPr>
            <a:spLocks noGrp="1"/>
          </p:cNvSpPr>
          <p:nvPr/>
        </p:nvSpPr>
        <p:spPr>
          <a:xfrm>
            <a:off x="6305550" y="6572250"/>
            <a:ext cx="5886450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cover-surface-prep-label">
            <a:extLst>
              <a:ext uri="{FF2B5EF4-FFF2-40B4-BE49-F238E27FC236}">
                <a16:creationId xmlns:a16="http://schemas.microsoft.com/office/drawing/2014/main" id="{4FCDA3E7-C6F1-4303-94E2-86565C26CA74}"/>
              </a:ext>
            </a:extLst>
          </p:cNvPr>
          <p:cNvSpPr>
            <a:spLocks noGrp="1"/>
          </p:cNvSpPr>
          <p:nvPr/>
        </p:nvSpPr>
        <p:spPr>
          <a:xfrm>
            <a:off x="6410325" y="6629400"/>
            <a:ext cx="5676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CONTROLLED SURFACE PREPARATION</a:t>
            </a:r>
          </a:p>
        </p:txBody>
      </p:sp>
    </p:spTree>
    <p:extLst>
      <p:ext uri="{BB962C8B-B14F-4D97-AF65-F5344CB8AC3E}">
        <p14:creationId xmlns:p14="http://schemas.microsoft.com/office/powerpoint/2010/main" val="213428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op-rule-navy">
            <a:extLst>
              <a:ext uri="{FF2B5EF4-FFF2-40B4-BE49-F238E27FC236}">
                <a16:creationId xmlns:a16="http://schemas.microsoft.com/office/drawing/2014/main" id="{4807988C-5046-4811-8633-539C4FCBF2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-gold">
            <a:extLst>
              <a:ext uri="{FF2B5EF4-FFF2-40B4-BE49-F238E27FC236}">
                <a16:creationId xmlns:a16="http://schemas.microsoft.com/office/drawing/2014/main" id="{213FD49E-6E41-4194-9C35-A2E02B1EA02D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2000250" cy="38100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-2-title">
            <a:extLst>
              <a:ext uri="{FF2B5EF4-FFF2-40B4-BE49-F238E27FC236}">
                <a16:creationId xmlns:a16="http://schemas.microsoft.com/office/drawing/2014/main" id="{C9EFBC75-CE3C-459C-A7DB-73DE04046402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3525" b="1">
                <a:solidFill>
                  <a:srgbClr val="071B34"/>
                </a:solidFill>
                <a:latin typeface="Aptos Display"/>
                <a:ea typeface="Aptos Display"/>
                <a:cs typeface="Aptos Display"/>
              </a:defRPr>
            </a:pPr>
            <a:r>
              <a:rPr sz="3525" b="1">
                <a:solidFill>
                  <a:srgbClr val="071B34"/>
                </a:solidFill>
                <a:latin typeface="Aptos Display"/>
                <a:ea typeface="Aptos Display"/>
                <a:cs typeface="Aptos Display"/>
              </a:rPr>
              <a:t>Composite repair: assessment through release.</a:t>
            </a:r>
          </a:p>
        </p:txBody>
      </p:sp>
      <p:sp>
        <p:nvSpPr>
          <p:cNvPr id="4" name="slide-2-subtitle">
            <a:extLst>
              <a:ext uri="{FF2B5EF4-FFF2-40B4-BE49-F238E27FC236}">
                <a16:creationId xmlns:a16="http://schemas.microsoft.com/office/drawing/2014/main" id="{71D89E88-6ECD-4E80-81F0-A223602EA0A2}"/>
              </a:ext>
            </a:extLst>
          </p:cNvPr>
          <p:cNvSpPr>
            <a:spLocks noGrp="1"/>
          </p:cNvSpPr>
          <p:nvPr/>
        </p:nvSpPr>
        <p:spPr>
          <a:xfrm>
            <a:off x="685800" y="1028700"/>
            <a:ext cx="1009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575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sz="155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Straight Flight develops and executes structural</a:t>
            </a:r>
            <a:r>
              <a:rPr lang="en-US" sz="155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550">
                <a:solidFill>
                  <a:srgbClr val="344A60"/>
                </a:solidFill>
                <a:latin typeface="Aptos"/>
                <a:ea typeface="Aptos"/>
                <a:cs typeface="Aptos"/>
              </a:rPr>
              <a:t>and</a:t>
            </a:r>
            <a:r>
              <a:rPr sz="155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 cosmetic repairs in the shop or on the aircraft—with an approval path for damage beyond standard SRM limits.</a:t>
            </a:r>
          </a:p>
        </p:txBody>
      </p:sp>
      <p:sp>
        <p:nvSpPr>
          <p:cNvPr id="5" name="footer-line-2">
            <a:extLst>
              <a:ext uri="{FF2B5EF4-FFF2-40B4-BE49-F238E27FC236}">
                <a16:creationId xmlns:a16="http://schemas.microsoft.com/office/drawing/2014/main" id="{DB992DB9-04B0-411D-B9A4-D63A37A1BA7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C8D5E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footer-name-2">
            <a:extLst>
              <a:ext uri="{FF2B5EF4-FFF2-40B4-BE49-F238E27FC236}">
                <a16:creationId xmlns:a16="http://schemas.microsoft.com/office/drawing/2014/main" id="{A9CDECA4-3BF3-46DB-9D22-3F9E256BBFE9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71819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18196"/>
                </a:solidFill>
                <a:latin typeface="Aptos"/>
                <a:ea typeface="Aptos"/>
                <a:cs typeface="Aptos"/>
              </a:rPr>
              <a:t>STRAIGHT FLIGHT  |  COMPOSITE CAPABILITIES</a:t>
            </a:r>
          </a:p>
        </p:txBody>
      </p:sp>
      <p:sp>
        <p:nvSpPr>
          <p:cNvPr id="7" name="footer-page-2">
            <a:extLst>
              <a:ext uri="{FF2B5EF4-FFF2-40B4-BE49-F238E27FC236}">
                <a16:creationId xmlns:a16="http://schemas.microsoft.com/office/drawing/2014/main" id="{1D80960E-DD54-44EF-B02F-7CB66FAA0BFC}"/>
              </a:ext>
            </a:extLst>
          </p:cNvPr>
          <p:cNvSpPr>
            <a:spLocks noGrp="1"/>
          </p:cNvSpPr>
          <p:nvPr/>
        </p:nvSpPr>
        <p:spPr>
          <a:xfrm>
            <a:off x="11125200" y="657225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1819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1819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repair-assessment-accent">
            <a:extLst>
              <a:ext uri="{FF2B5EF4-FFF2-40B4-BE49-F238E27FC236}">
                <a16:creationId xmlns:a16="http://schemas.microsoft.com/office/drawing/2014/main" id="{6CE0CBAF-6FF5-487C-9EAE-A251DEA9A4D3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pair-assessment-title">
            <a:extLst>
              <a:ext uri="{FF2B5EF4-FFF2-40B4-BE49-F238E27FC236}">
                <a16:creationId xmlns:a16="http://schemas.microsoft.com/office/drawing/2014/main" id="{6115E0AA-E54F-48C8-A762-BD41BB700E0D}"/>
              </a:ext>
            </a:extLst>
          </p:cNvPr>
          <p:cNvSpPr>
            <a:spLocks noGrp="1"/>
          </p:cNvSpPr>
          <p:nvPr/>
        </p:nvSpPr>
        <p:spPr>
          <a:xfrm>
            <a:off x="838200" y="17526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71B34"/>
                </a:solidFill>
                <a:latin typeface="Aptos"/>
                <a:ea typeface="Aptos"/>
                <a:cs typeface="Aptos"/>
              </a:rPr>
              <a:t>Damage assessment</a:t>
            </a:r>
          </a:p>
        </p:txBody>
      </p:sp>
      <p:sp>
        <p:nvSpPr>
          <p:cNvPr id="10" name="repair-assessment-body">
            <a:extLst>
              <a:ext uri="{FF2B5EF4-FFF2-40B4-BE49-F238E27FC236}">
                <a16:creationId xmlns:a16="http://schemas.microsoft.com/office/drawing/2014/main" id="{3A0ACF8E-DC30-4505-8FF9-00DF209A5D26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914650" cy="1457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538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Impact, delamination, core crush, </a:t>
            </a:r>
            <a:r>
              <a:rPr sz="1500" b="0" dirty="0" err="1">
                <a:solidFill>
                  <a:srgbClr val="344A60"/>
                </a:solidFill>
                <a:latin typeface="Aptos"/>
                <a:ea typeface="Aptos"/>
                <a:cs typeface="Aptos"/>
              </a:rPr>
              <a:t>disbond</a:t>
            </a: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 and thermal damage are sized. </a:t>
            </a:r>
            <a:r>
              <a:rPr lang="en-US" sz="150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Repair areas are defined using visual</a:t>
            </a: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 inspection plus ultrasonic or tap </a:t>
            </a:r>
            <a:r>
              <a:rPr lang="en-US" sz="150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testing</a:t>
            </a: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1" name="repair-design-accent">
            <a:extLst>
              <a:ext uri="{FF2B5EF4-FFF2-40B4-BE49-F238E27FC236}">
                <a16:creationId xmlns:a16="http://schemas.microsoft.com/office/drawing/2014/main" id="{B3A41910-8DC1-44BB-A860-36ED3567E835}"/>
              </a:ext>
            </a:extLst>
          </p:cNvPr>
          <p:cNvSpPr>
            <a:spLocks noGrp="1"/>
          </p:cNvSpPr>
          <p:nvPr/>
        </p:nvSpPr>
        <p:spPr>
          <a:xfrm>
            <a:off x="3848100" y="1790700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pair-design-title">
            <a:extLst>
              <a:ext uri="{FF2B5EF4-FFF2-40B4-BE49-F238E27FC236}">
                <a16:creationId xmlns:a16="http://schemas.microsoft.com/office/drawing/2014/main" id="{C6305971-9C9E-4D58-BC35-C88AAB06C0D6}"/>
              </a:ext>
            </a:extLst>
          </p:cNvPr>
          <p:cNvSpPr>
            <a:spLocks noGrp="1"/>
          </p:cNvSpPr>
          <p:nvPr/>
        </p:nvSpPr>
        <p:spPr>
          <a:xfrm>
            <a:off x="4000500" y="175260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71B34"/>
                </a:solidFill>
                <a:latin typeface="Aptos"/>
                <a:ea typeface="Aptos"/>
                <a:cs typeface="Aptos"/>
              </a:rPr>
              <a:t>Repair data + approval</a:t>
            </a:r>
          </a:p>
        </p:txBody>
      </p:sp>
      <p:sp>
        <p:nvSpPr>
          <p:cNvPr id="13" name="repair-design-body">
            <a:extLst>
              <a:ext uri="{FF2B5EF4-FFF2-40B4-BE49-F238E27FC236}">
                <a16:creationId xmlns:a16="http://schemas.microsoft.com/office/drawing/2014/main" id="{765A9F2B-F5D7-4192-914E-D82D5BC73943}"/>
              </a:ext>
            </a:extLst>
          </p:cNvPr>
          <p:cNvSpPr>
            <a:spLocks noGrp="1"/>
          </p:cNvSpPr>
          <p:nvPr/>
        </p:nvSpPr>
        <p:spPr>
          <a:xfrm>
            <a:off x="3848100" y="2152650"/>
            <a:ext cx="2914650" cy="1457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538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lang="en-US" sz="1500">
                <a:solidFill>
                  <a:srgbClr val="344A60"/>
                </a:solidFill>
                <a:latin typeface="Aptos"/>
                <a:ea typeface="Aptos"/>
                <a:cs typeface="Aptos"/>
              </a:rPr>
              <a:t>Existing approved date is used </a:t>
            </a:r>
            <a:r>
              <a:rPr lang="en-US" sz="150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for many repairs. When the damage is not covered by this data, composite</a:t>
            </a: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 DERs </a:t>
            </a:r>
            <a:r>
              <a:rPr lang="en-US" sz="150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or </a:t>
            </a: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the aircraft OEM </a:t>
            </a:r>
            <a:r>
              <a:rPr lang="en-US" sz="150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are consulted to develop </a:t>
            </a: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cost-effective approved data.</a:t>
            </a:r>
          </a:p>
        </p:txBody>
      </p:sp>
      <p:sp>
        <p:nvSpPr>
          <p:cNvPr id="14" name="repair-execution-rule">
            <a:extLst>
              <a:ext uri="{FF2B5EF4-FFF2-40B4-BE49-F238E27FC236}">
                <a16:creationId xmlns:a16="http://schemas.microsoft.com/office/drawing/2014/main" id="{FB3874F7-B3DB-4CF8-A9D4-11462973E8D6}"/>
              </a:ext>
            </a:extLst>
          </p:cNvPr>
          <p:cNvSpPr>
            <a:spLocks noGrp="1"/>
          </p:cNvSpPr>
          <p:nvPr/>
        </p:nvSpPr>
        <p:spPr>
          <a:xfrm>
            <a:off x="685800" y="3667125"/>
            <a:ext cx="2914650" cy="19050"/>
          </a:xfrm>
          <a:prstGeom prst="rect">
            <a:avLst/>
          </a:prstGeom>
          <a:solidFill>
            <a:srgbClr val="C8D5E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pair-execution-accent">
            <a:extLst>
              <a:ext uri="{FF2B5EF4-FFF2-40B4-BE49-F238E27FC236}">
                <a16:creationId xmlns:a16="http://schemas.microsoft.com/office/drawing/2014/main" id="{FE288711-9203-4556-A94D-452BFA907D09}"/>
              </a:ext>
            </a:extLst>
          </p:cNvPr>
          <p:cNvSpPr>
            <a:spLocks noGrp="1"/>
          </p:cNvSpPr>
          <p:nvPr/>
        </p:nvSpPr>
        <p:spPr>
          <a:xfrm>
            <a:off x="685800" y="3800475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pair-execution-title">
            <a:extLst>
              <a:ext uri="{FF2B5EF4-FFF2-40B4-BE49-F238E27FC236}">
                <a16:creationId xmlns:a16="http://schemas.microsoft.com/office/drawing/2014/main" id="{403DE37D-6B66-44A0-B52F-7DA1F5E517D1}"/>
              </a:ext>
            </a:extLst>
          </p:cNvPr>
          <p:cNvSpPr>
            <a:spLocks noGrp="1"/>
          </p:cNvSpPr>
          <p:nvPr/>
        </p:nvSpPr>
        <p:spPr>
          <a:xfrm>
            <a:off x="838200" y="37623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71B34"/>
                </a:solidFill>
                <a:latin typeface="Aptos"/>
                <a:ea typeface="Aptos"/>
                <a:cs typeface="Aptos"/>
              </a:rPr>
              <a:t>Controlled execution</a:t>
            </a:r>
          </a:p>
        </p:txBody>
      </p:sp>
      <p:sp>
        <p:nvSpPr>
          <p:cNvPr id="17" name="repair-execution-body">
            <a:extLst>
              <a:ext uri="{FF2B5EF4-FFF2-40B4-BE49-F238E27FC236}">
                <a16:creationId xmlns:a16="http://schemas.microsoft.com/office/drawing/2014/main" id="{1C7E1CCC-FEE8-4790-A7E4-48DDC0A24F38}"/>
              </a:ext>
            </a:extLst>
          </p:cNvPr>
          <p:cNvSpPr>
            <a:spLocks noGrp="1"/>
          </p:cNvSpPr>
          <p:nvPr/>
        </p:nvSpPr>
        <p:spPr>
          <a:xfrm>
            <a:off x="685800" y="4162425"/>
            <a:ext cx="2914650" cy="1457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538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sz="1538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Ply-by-ply removal, contamination control, prepreg/wet layup, vacuum bagging, localized cure, core replacement, potting, closeouts and cure monitoring.</a:t>
            </a:r>
          </a:p>
        </p:txBody>
      </p:sp>
      <p:sp>
        <p:nvSpPr>
          <p:cNvPr id="18" name="repair-release-rule">
            <a:extLst>
              <a:ext uri="{FF2B5EF4-FFF2-40B4-BE49-F238E27FC236}">
                <a16:creationId xmlns:a16="http://schemas.microsoft.com/office/drawing/2014/main" id="{F559E690-73F1-43C1-B0D0-119BB96C342A}"/>
              </a:ext>
            </a:extLst>
          </p:cNvPr>
          <p:cNvSpPr>
            <a:spLocks noGrp="1"/>
          </p:cNvSpPr>
          <p:nvPr/>
        </p:nvSpPr>
        <p:spPr>
          <a:xfrm>
            <a:off x="3848100" y="3667125"/>
            <a:ext cx="2914650" cy="19050"/>
          </a:xfrm>
          <a:prstGeom prst="rect">
            <a:avLst/>
          </a:prstGeom>
          <a:solidFill>
            <a:srgbClr val="C8D5E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pair-release-accent">
            <a:extLst>
              <a:ext uri="{FF2B5EF4-FFF2-40B4-BE49-F238E27FC236}">
                <a16:creationId xmlns:a16="http://schemas.microsoft.com/office/drawing/2014/main" id="{FEFBAC85-0C13-4353-A7BF-A6CCBB7318B4}"/>
              </a:ext>
            </a:extLst>
          </p:cNvPr>
          <p:cNvSpPr>
            <a:spLocks noGrp="1"/>
          </p:cNvSpPr>
          <p:nvPr/>
        </p:nvSpPr>
        <p:spPr>
          <a:xfrm>
            <a:off x="3848100" y="3800475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pair-release-title">
            <a:extLst>
              <a:ext uri="{FF2B5EF4-FFF2-40B4-BE49-F238E27FC236}">
                <a16:creationId xmlns:a16="http://schemas.microsoft.com/office/drawing/2014/main" id="{27507567-59EE-4A06-9E86-B785D06B7C95}"/>
              </a:ext>
            </a:extLst>
          </p:cNvPr>
          <p:cNvSpPr>
            <a:spLocks noGrp="1"/>
          </p:cNvSpPr>
          <p:nvPr/>
        </p:nvSpPr>
        <p:spPr>
          <a:xfrm>
            <a:off x="4000500" y="376237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71B34"/>
                </a:solidFill>
                <a:latin typeface="Aptos"/>
                <a:ea typeface="Aptos"/>
                <a:cs typeface="Aptos"/>
              </a:rPr>
              <a:t>Validation + release</a:t>
            </a:r>
          </a:p>
        </p:txBody>
      </p:sp>
      <p:sp>
        <p:nvSpPr>
          <p:cNvPr id="21" name="repair-release-body">
            <a:extLst>
              <a:ext uri="{FF2B5EF4-FFF2-40B4-BE49-F238E27FC236}">
                <a16:creationId xmlns:a16="http://schemas.microsoft.com/office/drawing/2014/main" id="{8D6EC67F-6A4A-4603-9CE7-0EDD7C649846}"/>
              </a:ext>
            </a:extLst>
          </p:cNvPr>
          <p:cNvSpPr>
            <a:spLocks noGrp="1"/>
          </p:cNvSpPr>
          <p:nvPr/>
        </p:nvSpPr>
        <p:spPr>
          <a:xfrm>
            <a:off x="3848100" y="4162425"/>
            <a:ext cx="2914650" cy="1457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538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Post-repair NDT, dimensional/surface verification, cure records, material traceability, </a:t>
            </a:r>
            <a:r>
              <a:rPr sz="1500" b="0">
                <a:solidFill>
                  <a:srgbClr val="344A60"/>
                </a:solidFill>
                <a:latin typeface="Aptos"/>
                <a:ea typeface="Aptos"/>
                <a:cs typeface="Aptos"/>
              </a:rPr>
              <a:t>process records and </a:t>
            </a:r>
            <a:r>
              <a:rPr lang="en-US" sz="1500">
                <a:solidFill>
                  <a:srgbClr val="344A60"/>
                </a:solidFill>
                <a:latin typeface="Aptos"/>
                <a:ea typeface="Aptos"/>
                <a:cs typeface="Aptos"/>
              </a:rPr>
              <a:t>approved</a:t>
            </a:r>
            <a:r>
              <a:rPr sz="1500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 documentation support airworthiness release.</a:t>
            </a:r>
          </a:p>
        </p:txBody>
      </p:sp>
      <p:sp>
        <p:nvSpPr>
          <p:cNvPr id="22" name="repair-callout-bg">
            <a:extLst>
              <a:ext uri="{FF2B5EF4-FFF2-40B4-BE49-F238E27FC236}">
                <a16:creationId xmlns:a16="http://schemas.microsoft.com/office/drawing/2014/main" id="{72AC4616-F038-4AC3-8B6E-1B55F6CDDAA4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6076950" cy="638175"/>
          </a:xfrm>
          <a:prstGeom prst="rect">
            <a:avLst/>
          </a:prstGeom>
          <a:solidFill>
            <a:srgbClr val="EAF4F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pair-callout-accent">
            <a:extLst>
              <a:ext uri="{FF2B5EF4-FFF2-40B4-BE49-F238E27FC236}">
                <a16:creationId xmlns:a16="http://schemas.microsoft.com/office/drawing/2014/main" id="{88536DF7-6B55-46F3-A526-1F69C5888887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66675" cy="638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pair-callout">
            <a:extLst>
              <a:ext uri="{FF2B5EF4-FFF2-40B4-BE49-F238E27FC236}">
                <a16:creationId xmlns:a16="http://schemas.microsoft.com/office/drawing/2014/main" id="{68C7134D-E233-4145-9394-E308674BE2CA}"/>
              </a:ext>
            </a:extLst>
          </p:cNvPr>
          <p:cNvSpPr>
            <a:spLocks noGrp="1"/>
          </p:cNvSpPr>
          <p:nvPr/>
        </p:nvSpPr>
        <p:spPr>
          <a:xfrm>
            <a:off x="895350" y="5705475"/>
            <a:ext cx="56769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071B34"/>
                </a:solidFill>
                <a:latin typeface="Aptos"/>
                <a:ea typeface="Aptos"/>
                <a:cs typeface="Aptos"/>
              </a:rPr>
              <a:t>SHOP + FIELD CAPABILITY  |  Localized and out-of-</a:t>
            </a:r>
            <a:r>
              <a:rPr lang="en-US" sz="1350" b="1" dirty="0">
                <a:solidFill>
                  <a:srgbClr val="071B34"/>
                </a:solidFill>
                <a:latin typeface="Aptos"/>
                <a:ea typeface="Aptos"/>
                <a:cs typeface="Aptos"/>
              </a:rPr>
              <a:t>oven</a:t>
            </a:r>
            <a:r>
              <a:rPr sz="1350" b="1" dirty="0">
                <a:solidFill>
                  <a:srgbClr val="071B34"/>
                </a:solidFill>
                <a:latin typeface="Aptos"/>
                <a:ea typeface="Aptos"/>
                <a:cs typeface="Aptos"/>
              </a:rPr>
              <a:t> repairs can be performed at Straight Flight or supported on-aircraft when the scope allows.</a:t>
            </a: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3"/>
          <a:srcRect t="27434" b="27434"/>
          <a:stretch>
            <a:fillRect/>
          </a:stretch>
        </p:blipFill>
        <p:spPr>
          <a:xfrm>
            <a:off x="7200900" y="1657350"/>
            <a:ext cx="4305300" cy="1457325"/>
          </a:xfrm>
          <a:prstGeom prst="rect">
            <a:avLst/>
          </a:prstGeom>
        </p:spPr>
      </p:pic>
      <p:sp>
        <p:nvSpPr>
          <p:cNvPr id="26" name="wingtip-damage-label-bg">
            <a:extLst>
              <a:ext uri="{FF2B5EF4-FFF2-40B4-BE49-F238E27FC236}">
                <a16:creationId xmlns:a16="http://schemas.microsoft.com/office/drawing/2014/main" id="{D20B0178-8B0E-4943-84DD-A94B7D368AD5}"/>
              </a:ext>
            </a:extLst>
          </p:cNvPr>
          <p:cNvSpPr>
            <a:spLocks noGrp="1"/>
          </p:cNvSpPr>
          <p:nvPr/>
        </p:nvSpPr>
        <p:spPr>
          <a:xfrm>
            <a:off x="7200900" y="2828925"/>
            <a:ext cx="4305300" cy="28575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wingtip-damage-label">
            <a:extLst>
              <a:ext uri="{FF2B5EF4-FFF2-40B4-BE49-F238E27FC236}">
                <a16:creationId xmlns:a16="http://schemas.microsoft.com/office/drawing/2014/main" id="{BE82F2A7-65FF-4405-9EED-0CFD95B5A59E}"/>
              </a:ext>
            </a:extLst>
          </p:cNvPr>
          <p:cNvSpPr>
            <a:spLocks noGrp="1"/>
          </p:cNvSpPr>
          <p:nvPr/>
        </p:nvSpPr>
        <p:spPr>
          <a:xfrm>
            <a:off x="7305675" y="2886075"/>
            <a:ext cx="4095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  DAMAGE DEFINITION</a:t>
            </a: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4"/>
          <a:srcRect t="3846" b="3846"/>
          <a:stretch>
            <a:fillRect/>
          </a:stretch>
        </p:blipFill>
        <p:spPr>
          <a:xfrm>
            <a:off x="7200900" y="3209925"/>
            <a:ext cx="2105025" cy="1457325"/>
          </a:xfrm>
          <a:prstGeom prst="rect">
            <a:avLst/>
          </a:prstGeom>
        </p:spPr>
      </p:pic>
      <p:sp>
        <p:nvSpPr>
          <p:cNvPr id="29" name="wingtip-leading-edge-label-bg">
            <a:extLst>
              <a:ext uri="{FF2B5EF4-FFF2-40B4-BE49-F238E27FC236}">
                <a16:creationId xmlns:a16="http://schemas.microsoft.com/office/drawing/2014/main" id="{84C6BC6B-1C7D-422D-B9BA-F9474E564C22}"/>
              </a:ext>
            </a:extLst>
          </p:cNvPr>
          <p:cNvSpPr>
            <a:spLocks noGrp="1"/>
          </p:cNvSpPr>
          <p:nvPr/>
        </p:nvSpPr>
        <p:spPr>
          <a:xfrm>
            <a:off x="7200900" y="4381500"/>
            <a:ext cx="2105025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wingtip-leading-edge-label">
            <a:extLst>
              <a:ext uri="{FF2B5EF4-FFF2-40B4-BE49-F238E27FC236}">
                <a16:creationId xmlns:a16="http://schemas.microsoft.com/office/drawing/2014/main" id="{928D99CC-1535-49B1-8F76-E01D95FAF34A}"/>
              </a:ext>
            </a:extLst>
          </p:cNvPr>
          <p:cNvSpPr>
            <a:spLocks noGrp="1"/>
          </p:cNvSpPr>
          <p:nvPr/>
        </p:nvSpPr>
        <p:spPr>
          <a:xfrm>
            <a:off x="7305675" y="4438650"/>
            <a:ext cx="18954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SCARF REPAIR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5"/>
          <a:srcRect t="3846" b="3846"/>
          <a:stretch>
            <a:fillRect/>
          </a:stretch>
        </p:blipFill>
        <p:spPr>
          <a:xfrm>
            <a:off x="9401175" y="3209925"/>
            <a:ext cx="2105025" cy="1457325"/>
          </a:xfrm>
          <a:prstGeom prst="rect">
            <a:avLst/>
          </a:prstGeom>
        </p:spPr>
      </p:pic>
      <p:sp>
        <p:nvSpPr>
          <p:cNvPr id="32" name="wingtip-repair-label-bg">
            <a:extLst>
              <a:ext uri="{FF2B5EF4-FFF2-40B4-BE49-F238E27FC236}">
                <a16:creationId xmlns:a16="http://schemas.microsoft.com/office/drawing/2014/main" id="{C6290D50-A96C-405B-86F7-AD69347C3A0D}"/>
              </a:ext>
            </a:extLst>
          </p:cNvPr>
          <p:cNvSpPr>
            <a:spLocks noGrp="1"/>
          </p:cNvSpPr>
          <p:nvPr/>
        </p:nvSpPr>
        <p:spPr>
          <a:xfrm>
            <a:off x="9401175" y="4381500"/>
            <a:ext cx="2105025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wingtip-repair-label">
            <a:extLst>
              <a:ext uri="{FF2B5EF4-FFF2-40B4-BE49-F238E27FC236}">
                <a16:creationId xmlns:a16="http://schemas.microsoft.com/office/drawing/2014/main" id="{64C56FBD-C4A3-402D-80D1-ADDF08E9074E}"/>
              </a:ext>
            </a:extLst>
          </p:cNvPr>
          <p:cNvSpPr>
            <a:spLocks noGrp="1"/>
          </p:cNvSpPr>
          <p:nvPr/>
        </p:nvSpPr>
        <p:spPr>
          <a:xfrm>
            <a:off x="9505950" y="4438650"/>
            <a:ext cx="18954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LOAD PATH</a:t>
            </a: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6"/>
          <a:srcRect t="7813" b="7813"/>
          <a:stretch>
            <a:fillRect/>
          </a:stretch>
        </p:blipFill>
        <p:spPr>
          <a:xfrm>
            <a:off x="7200900" y="4762500"/>
            <a:ext cx="1371600" cy="1543050"/>
          </a:xfrm>
          <a:prstGeom prst="rect">
            <a:avLst/>
          </a:prstGeom>
        </p:spPr>
      </p:pic>
      <p:sp>
        <p:nvSpPr>
          <p:cNvPr id="35" name="repair-measurement-label-bg">
            <a:extLst>
              <a:ext uri="{FF2B5EF4-FFF2-40B4-BE49-F238E27FC236}">
                <a16:creationId xmlns:a16="http://schemas.microsoft.com/office/drawing/2014/main" id="{B36A846A-2150-4340-AEA2-2DFB834E081D}"/>
              </a:ext>
            </a:extLst>
          </p:cNvPr>
          <p:cNvSpPr>
            <a:spLocks noGrp="1"/>
          </p:cNvSpPr>
          <p:nvPr/>
        </p:nvSpPr>
        <p:spPr>
          <a:xfrm>
            <a:off x="7200900" y="6019800"/>
            <a:ext cx="1371600" cy="28575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repair-measurement-label">
            <a:extLst>
              <a:ext uri="{FF2B5EF4-FFF2-40B4-BE49-F238E27FC236}">
                <a16:creationId xmlns:a16="http://schemas.microsoft.com/office/drawing/2014/main" id="{8A572B7E-B7E3-489A-B4B2-419050862A88}"/>
              </a:ext>
            </a:extLst>
          </p:cNvPr>
          <p:cNvSpPr>
            <a:spLocks noGrp="1"/>
          </p:cNvSpPr>
          <p:nvPr/>
        </p:nvSpPr>
        <p:spPr>
          <a:xfrm>
            <a:off x="7305675" y="6076950"/>
            <a:ext cx="1162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VERIFY</a:t>
            </a: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7"/>
          <a:srcRect l="16667" r="16667"/>
          <a:stretch>
            <a:fillRect/>
          </a:stretch>
        </p:blipFill>
        <p:spPr>
          <a:xfrm>
            <a:off x="8667750" y="4762500"/>
            <a:ext cx="1371600" cy="1543050"/>
          </a:xfrm>
          <a:prstGeom prst="rect">
            <a:avLst/>
          </a:prstGeom>
        </p:spPr>
      </p:pic>
      <p:sp>
        <p:nvSpPr>
          <p:cNvPr id="38" name="repair-blister-label-bg">
            <a:extLst>
              <a:ext uri="{FF2B5EF4-FFF2-40B4-BE49-F238E27FC236}">
                <a16:creationId xmlns:a16="http://schemas.microsoft.com/office/drawing/2014/main" id="{48518D87-7EB4-4236-9CCB-7F458F62D42B}"/>
              </a:ext>
            </a:extLst>
          </p:cNvPr>
          <p:cNvSpPr>
            <a:spLocks noGrp="1"/>
          </p:cNvSpPr>
          <p:nvPr/>
        </p:nvSpPr>
        <p:spPr>
          <a:xfrm>
            <a:off x="8667750" y="6019800"/>
            <a:ext cx="1371600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repair-blister-label">
            <a:extLst>
              <a:ext uri="{FF2B5EF4-FFF2-40B4-BE49-F238E27FC236}">
                <a16:creationId xmlns:a16="http://schemas.microsoft.com/office/drawing/2014/main" id="{5B161AF1-EF2A-42E6-A88E-2B1BE10B171D}"/>
              </a:ext>
            </a:extLst>
          </p:cNvPr>
          <p:cNvSpPr>
            <a:spLocks noGrp="1"/>
          </p:cNvSpPr>
          <p:nvPr/>
        </p:nvSpPr>
        <p:spPr>
          <a:xfrm>
            <a:off x="8772525" y="6076950"/>
            <a:ext cx="1162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PATCH</a:t>
            </a: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8"/>
          <a:srcRect l="16667" r="16667"/>
          <a:stretch>
            <a:fillRect/>
          </a:stretch>
        </p:blipFill>
        <p:spPr>
          <a:xfrm>
            <a:off x="10134600" y="4762500"/>
            <a:ext cx="1371600" cy="1543050"/>
          </a:xfrm>
          <a:prstGeom prst="rect">
            <a:avLst/>
          </a:prstGeom>
        </p:spPr>
      </p:pic>
      <p:sp>
        <p:nvSpPr>
          <p:cNvPr id="41" name="repair-core-label-bg">
            <a:extLst>
              <a:ext uri="{FF2B5EF4-FFF2-40B4-BE49-F238E27FC236}">
                <a16:creationId xmlns:a16="http://schemas.microsoft.com/office/drawing/2014/main" id="{1548D556-1892-4240-803F-B49623EACD91}"/>
              </a:ext>
            </a:extLst>
          </p:cNvPr>
          <p:cNvSpPr>
            <a:spLocks noGrp="1"/>
          </p:cNvSpPr>
          <p:nvPr/>
        </p:nvSpPr>
        <p:spPr>
          <a:xfrm>
            <a:off x="10134600" y="6019800"/>
            <a:ext cx="1371600" cy="285750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repair-core-label">
            <a:extLst>
              <a:ext uri="{FF2B5EF4-FFF2-40B4-BE49-F238E27FC236}">
                <a16:creationId xmlns:a16="http://schemas.microsoft.com/office/drawing/2014/main" id="{1FF663A7-2C4C-486E-BC6F-FCE8E4F5BE97}"/>
              </a:ext>
            </a:extLst>
          </p:cNvPr>
          <p:cNvSpPr>
            <a:spLocks noGrp="1"/>
          </p:cNvSpPr>
          <p:nvPr/>
        </p:nvSpPr>
        <p:spPr>
          <a:xfrm>
            <a:off x="10239375" y="6076950"/>
            <a:ext cx="1162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CORE</a:t>
            </a:r>
          </a:p>
        </p:txBody>
      </p:sp>
      <p:sp>
        <p:nvSpPr>
          <p:cNvPr id="28" name="cover-logo-panel">
            <a:extLst>
              <a:ext uri="{FF2B5EF4-FFF2-40B4-BE49-F238E27FC236}">
                <a16:creationId xmlns:a16="http://schemas.microsoft.com/office/drawing/2014/main" id="{F932A899-8432-FD87-873C-2AF3AE9CD379}"/>
              </a:ext>
            </a:extLst>
          </p:cNvPr>
          <p:cNvSpPr>
            <a:spLocks noGrp="1"/>
          </p:cNvSpPr>
          <p:nvPr/>
        </p:nvSpPr>
        <p:spPr>
          <a:xfrm>
            <a:off x="9829800" y="85725"/>
            <a:ext cx="2362200" cy="74295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F7D1E75-9D7E-5A11-1B81-C5350845858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6518" b="16518"/>
          <a:stretch>
            <a:fillRect/>
          </a:stretch>
        </p:blipFill>
        <p:spPr>
          <a:xfrm>
            <a:off x="9944100" y="171450"/>
            <a:ext cx="2133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4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rcRect l="440" r="440"/>
          <a:stretch>
            <a:fillRect/>
          </a:stretch>
        </p:blipFill>
        <p:spPr>
          <a:xfrm>
            <a:off x="0" y="0"/>
            <a:ext cx="5010150" cy="3790950"/>
          </a:xfrm>
          <a:prstGeom prst="rect">
            <a:avLst/>
          </a:prstGeom>
        </p:spPr>
      </p:pic>
      <p:sp>
        <p:nvSpPr>
          <p:cNvPr id="2" name="manufacturing-main-label-bg">
            <a:extLst>
              <a:ext uri="{FF2B5EF4-FFF2-40B4-BE49-F238E27FC236}">
                <a16:creationId xmlns:a16="http://schemas.microsoft.com/office/drawing/2014/main" id="{E9C1B557-5066-434A-B09C-2098E04DFB55}"/>
              </a:ext>
            </a:extLst>
          </p:cNvPr>
          <p:cNvSpPr>
            <a:spLocks noGrp="1"/>
          </p:cNvSpPr>
          <p:nvPr/>
        </p:nvSpPr>
        <p:spPr>
          <a:xfrm>
            <a:off x="0" y="3505200"/>
            <a:ext cx="5010150" cy="28575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manufacturing-main-label">
            <a:extLst>
              <a:ext uri="{FF2B5EF4-FFF2-40B4-BE49-F238E27FC236}">
                <a16:creationId xmlns:a16="http://schemas.microsoft.com/office/drawing/2014/main" id="{94432F4A-4032-42EB-85CB-07A888BD5D3A}"/>
              </a:ext>
            </a:extLst>
          </p:cNvPr>
          <p:cNvSpPr>
            <a:spLocks noGrp="1"/>
          </p:cNvSpPr>
          <p:nvPr/>
        </p:nvSpPr>
        <p:spPr>
          <a:xfrm>
            <a:off x="104775" y="3562350"/>
            <a:ext cx="48006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LARGE-SCALE LAYUP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rcRect l="29688" r="29688"/>
          <a:stretch>
            <a:fillRect/>
          </a:stretch>
        </p:blipFill>
        <p:spPr>
          <a:xfrm>
            <a:off x="0" y="3886200"/>
            <a:ext cx="1609725" cy="2971800"/>
          </a:xfrm>
          <a:prstGeom prst="rect">
            <a:avLst/>
          </a:prstGeom>
        </p:spPr>
      </p:pic>
      <p:sp>
        <p:nvSpPr>
          <p:cNvPr id="5" name="manufacturing-wet-layup-label-bg">
            <a:extLst>
              <a:ext uri="{FF2B5EF4-FFF2-40B4-BE49-F238E27FC236}">
                <a16:creationId xmlns:a16="http://schemas.microsoft.com/office/drawing/2014/main" id="{11D91013-069C-49CB-89A5-E093D26D0795}"/>
              </a:ext>
            </a:extLst>
          </p:cNvPr>
          <p:cNvSpPr>
            <a:spLocks noGrp="1"/>
          </p:cNvSpPr>
          <p:nvPr/>
        </p:nvSpPr>
        <p:spPr>
          <a:xfrm>
            <a:off x="0" y="6572250"/>
            <a:ext cx="1609725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manufacturing-wet-layup-label">
            <a:extLst>
              <a:ext uri="{FF2B5EF4-FFF2-40B4-BE49-F238E27FC236}">
                <a16:creationId xmlns:a16="http://schemas.microsoft.com/office/drawing/2014/main" id="{CCE7F31D-BE37-46F6-92ED-52DC81D5F4BE}"/>
              </a:ext>
            </a:extLst>
          </p:cNvPr>
          <p:cNvSpPr>
            <a:spLocks noGrp="1"/>
          </p:cNvSpPr>
          <p:nvPr/>
        </p:nvSpPr>
        <p:spPr>
          <a:xfrm>
            <a:off x="104775" y="6629400"/>
            <a:ext cx="14001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LAYUP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rcRect l="29688" r="29688"/>
          <a:stretch>
            <a:fillRect/>
          </a:stretch>
        </p:blipFill>
        <p:spPr>
          <a:xfrm>
            <a:off x="1704975" y="3886200"/>
            <a:ext cx="1609725" cy="2971800"/>
          </a:xfrm>
          <a:prstGeom prst="rect">
            <a:avLst/>
          </a:prstGeom>
        </p:spPr>
      </p:pic>
      <p:sp>
        <p:nvSpPr>
          <p:cNvPr id="8" name="manufacturing-tool-label-bg">
            <a:extLst>
              <a:ext uri="{FF2B5EF4-FFF2-40B4-BE49-F238E27FC236}">
                <a16:creationId xmlns:a16="http://schemas.microsoft.com/office/drawing/2014/main" id="{2119EFAC-B779-4B34-88F8-2226A7A71357}"/>
              </a:ext>
            </a:extLst>
          </p:cNvPr>
          <p:cNvSpPr>
            <a:spLocks noGrp="1"/>
          </p:cNvSpPr>
          <p:nvPr/>
        </p:nvSpPr>
        <p:spPr>
          <a:xfrm>
            <a:off x="1704975" y="6572250"/>
            <a:ext cx="1609725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manufacturing-tool-label">
            <a:extLst>
              <a:ext uri="{FF2B5EF4-FFF2-40B4-BE49-F238E27FC236}">
                <a16:creationId xmlns:a16="http://schemas.microsoft.com/office/drawing/2014/main" id="{DBB09650-7C0B-419F-817F-5FA6E1FA9365}"/>
              </a:ext>
            </a:extLst>
          </p:cNvPr>
          <p:cNvSpPr>
            <a:spLocks noGrp="1"/>
          </p:cNvSpPr>
          <p:nvPr/>
        </p:nvSpPr>
        <p:spPr>
          <a:xfrm>
            <a:off x="1809750" y="6629400"/>
            <a:ext cx="14001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TOOLING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rcRect l="29808" r="29808"/>
          <a:stretch>
            <a:fillRect/>
          </a:stretch>
        </p:blipFill>
        <p:spPr>
          <a:xfrm>
            <a:off x="3409950" y="3886200"/>
            <a:ext cx="1600200" cy="2971800"/>
          </a:xfrm>
          <a:prstGeom prst="rect">
            <a:avLst/>
          </a:prstGeom>
        </p:spPr>
      </p:pic>
      <p:sp>
        <p:nvSpPr>
          <p:cNvPr id="11" name="manufacturing-cure-label-bg">
            <a:extLst>
              <a:ext uri="{FF2B5EF4-FFF2-40B4-BE49-F238E27FC236}">
                <a16:creationId xmlns:a16="http://schemas.microsoft.com/office/drawing/2014/main" id="{CB08D616-A067-4CE6-980B-176705D31350}"/>
              </a:ext>
            </a:extLst>
          </p:cNvPr>
          <p:cNvSpPr>
            <a:spLocks noGrp="1"/>
          </p:cNvSpPr>
          <p:nvPr/>
        </p:nvSpPr>
        <p:spPr>
          <a:xfrm>
            <a:off x="3409950" y="6572250"/>
            <a:ext cx="1600200" cy="285750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manufacturing-cure-label">
            <a:extLst>
              <a:ext uri="{FF2B5EF4-FFF2-40B4-BE49-F238E27FC236}">
                <a16:creationId xmlns:a16="http://schemas.microsoft.com/office/drawing/2014/main" id="{6D598374-3FB8-4270-BAD3-5BCBEF34F0DA}"/>
              </a:ext>
            </a:extLst>
          </p:cNvPr>
          <p:cNvSpPr>
            <a:spLocks noGrp="1"/>
          </p:cNvSpPr>
          <p:nvPr/>
        </p:nvSpPr>
        <p:spPr>
          <a:xfrm>
            <a:off x="3514725" y="6629400"/>
            <a:ext cx="13906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CURE CONTROL</a:t>
            </a:r>
          </a:p>
        </p:txBody>
      </p:sp>
      <p:sp>
        <p:nvSpPr>
          <p:cNvPr id="13" name="manufacturing-eyebrow">
            <a:extLst>
              <a:ext uri="{FF2B5EF4-FFF2-40B4-BE49-F238E27FC236}">
                <a16:creationId xmlns:a16="http://schemas.microsoft.com/office/drawing/2014/main" id="{7080875A-B630-4A38-B843-E0443671C222}"/>
              </a:ext>
            </a:extLst>
          </p:cNvPr>
          <p:cNvSpPr>
            <a:spLocks noGrp="1"/>
          </p:cNvSpPr>
          <p:nvPr/>
        </p:nvSpPr>
        <p:spPr>
          <a:xfrm>
            <a:off x="5524500" y="4000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00" b="1">
                <a:solidFill>
                  <a:srgbClr val="65B8EE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65B8EE"/>
                </a:solidFill>
                <a:latin typeface="Aptos"/>
                <a:ea typeface="Aptos"/>
                <a:cs typeface="Aptos"/>
              </a:rPr>
              <a:t>COMPOSITE MANUFACTURING</a:t>
            </a:r>
          </a:p>
        </p:txBody>
      </p:sp>
      <p:sp>
        <p:nvSpPr>
          <p:cNvPr id="14" name="manufacturing-title">
            <a:extLst>
              <a:ext uri="{FF2B5EF4-FFF2-40B4-BE49-F238E27FC236}">
                <a16:creationId xmlns:a16="http://schemas.microsoft.com/office/drawing/2014/main" id="{027A8292-2D33-48E8-A4A3-A2B3AD7F20DC}"/>
              </a:ext>
            </a:extLst>
          </p:cNvPr>
          <p:cNvSpPr>
            <a:spLocks noGrp="1"/>
          </p:cNvSpPr>
          <p:nvPr/>
        </p:nvSpPr>
        <p:spPr>
          <a:xfrm>
            <a:off x="5524500" y="742950"/>
            <a:ext cx="59817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Design-to-delivery</a:t>
            </a:r>
          </a:p>
          <a:p>
            <a:pPr algn="l">
              <a:def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manufacturing.</a:t>
            </a:r>
          </a:p>
        </p:txBody>
      </p:sp>
      <p:sp>
        <p:nvSpPr>
          <p:cNvPr id="15" name="manufacturing-subtitle">
            <a:extLst>
              <a:ext uri="{FF2B5EF4-FFF2-40B4-BE49-F238E27FC236}">
                <a16:creationId xmlns:a16="http://schemas.microsoft.com/office/drawing/2014/main" id="{5E29E024-94E5-4849-8D0A-B37C3C106AEB}"/>
              </a:ext>
            </a:extLst>
          </p:cNvPr>
          <p:cNvSpPr>
            <a:spLocks noGrp="1"/>
          </p:cNvSpPr>
          <p:nvPr/>
        </p:nvSpPr>
        <p:spPr>
          <a:xfrm>
            <a:off x="5524500" y="1790700"/>
            <a:ext cx="581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D3E0EC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D3E0EC"/>
                </a:solidFill>
                <a:latin typeface="Aptos"/>
                <a:ea typeface="Aptos"/>
                <a:cs typeface="Aptos"/>
              </a:rPr>
              <a:t>Engineering, tooling, processing, inspection and finish are developed together for prototype, low-rate and higher-volume programs.</a:t>
            </a:r>
          </a:p>
        </p:txBody>
      </p:sp>
      <p:sp>
        <p:nvSpPr>
          <p:cNvPr id="16" name="mfg-engineering-accent">
            <a:extLst>
              <a:ext uri="{FF2B5EF4-FFF2-40B4-BE49-F238E27FC236}">
                <a16:creationId xmlns:a16="http://schemas.microsoft.com/office/drawing/2014/main" id="{12A0224D-4A44-498D-87EC-33E9A9B32030}"/>
              </a:ext>
            </a:extLst>
          </p:cNvPr>
          <p:cNvSpPr>
            <a:spLocks noGrp="1"/>
          </p:cNvSpPr>
          <p:nvPr/>
        </p:nvSpPr>
        <p:spPr>
          <a:xfrm>
            <a:off x="5524500" y="2495550"/>
            <a:ext cx="47625" cy="257175"/>
          </a:xfrm>
          <a:prstGeom prst="rect">
            <a:avLst/>
          </a:prstGeom>
          <a:solidFill>
            <a:srgbClr val="1384D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mfg-engineering-title">
            <a:extLst>
              <a:ext uri="{FF2B5EF4-FFF2-40B4-BE49-F238E27FC236}">
                <a16:creationId xmlns:a16="http://schemas.microsoft.com/office/drawing/2014/main" id="{6CE3A13E-3EE0-4CA3-BA43-DC7FBB2D70B5}"/>
              </a:ext>
            </a:extLst>
          </p:cNvPr>
          <p:cNvSpPr>
            <a:spLocks noGrp="1"/>
          </p:cNvSpPr>
          <p:nvPr/>
        </p:nvSpPr>
        <p:spPr>
          <a:xfrm>
            <a:off x="5676900" y="2457450"/>
            <a:ext cx="2628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Engineering + design</a:t>
            </a:r>
          </a:p>
        </p:txBody>
      </p:sp>
      <p:sp>
        <p:nvSpPr>
          <p:cNvPr id="18" name="mfg-engineering-body">
            <a:extLst>
              <a:ext uri="{FF2B5EF4-FFF2-40B4-BE49-F238E27FC236}">
                <a16:creationId xmlns:a16="http://schemas.microsoft.com/office/drawing/2014/main" id="{6B748093-DF06-41E5-99E0-B5198E660692}"/>
              </a:ext>
            </a:extLst>
          </p:cNvPr>
          <p:cNvSpPr>
            <a:spLocks noGrp="1"/>
          </p:cNvSpPr>
          <p:nvPr/>
        </p:nvSpPr>
        <p:spPr>
          <a:xfrm>
            <a:off x="5524500" y="2857500"/>
            <a:ext cx="27813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Materials selection + </a:t>
            </a:r>
            <a:r>
              <a:rPr sz="1425" b="0" dirty="0" err="1">
                <a:solidFill>
                  <a:srgbClr val="D9E4EE"/>
                </a:solidFill>
                <a:latin typeface="Aptos"/>
                <a:ea typeface="Aptos"/>
                <a:cs typeface="Aptos"/>
              </a:rPr>
              <a:t>allowables</a:t>
            </a:r>
            <a:endParaRPr sz="1425" b="0" dirty="0">
              <a:solidFill>
                <a:srgbClr val="D9E4EE"/>
              </a:solidFill>
              <a:latin typeface="Aptos"/>
              <a:ea typeface="Aptos"/>
              <a:cs typeface="Aptos"/>
            </a:endParaRP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CAD, part/tooling design + </a:t>
            </a:r>
            <a:r>
              <a:rPr sz="1425" b="0" dirty="0" err="1">
                <a:solidFill>
                  <a:srgbClr val="D9E4EE"/>
                </a:solidFill>
                <a:latin typeface="Aptos"/>
                <a:ea typeface="Aptos"/>
                <a:cs typeface="Aptos"/>
              </a:rPr>
              <a:t>DFx</a:t>
            </a:r>
            <a:endParaRPr sz="1425" b="0" dirty="0">
              <a:solidFill>
                <a:srgbClr val="D9E4EE"/>
              </a:solidFill>
              <a:latin typeface="Aptos"/>
              <a:ea typeface="Aptos"/>
              <a:cs typeface="Aptos"/>
            </a:endParaRP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Process development + qualification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Customer/OEM feasibility support</a:t>
            </a:r>
          </a:p>
        </p:txBody>
      </p:sp>
      <p:sp>
        <p:nvSpPr>
          <p:cNvPr id="19" name="mfg-fabrication-accent">
            <a:extLst>
              <a:ext uri="{FF2B5EF4-FFF2-40B4-BE49-F238E27FC236}">
                <a16:creationId xmlns:a16="http://schemas.microsoft.com/office/drawing/2014/main" id="{FEB002F3-A888-4BBA-9E3E-84F97F6B6028}"/>
              </a:ext>
            </a:extLst>
          </p:cNvPr>
          <p:cNvSpPr>
            <a:spLocks noGrp="1"/>
          </p:cNvSpPr>
          <p:nvPr/>
        </p:nvSpPr>
        <p:spPr>
          <a:xfrm>
            <a:off x="8591550" y="2495550"/>
            <a:ext cx="47625" cy="257175"/>
          </a:xfrm>
          <a:prstGeom prst="rect">
            <a:avLst/>
          </a:prstGeom>
          <a:solidFill>
            <a:srgbClr val="1384D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mfg-fabrication-title">
            <a:extLst>
              <a:ext uri="{FF2B5EF4-FFF2-40B4-BE49-F238E27FC236}">
                <a16:creationId xmlns:a16="http://schemas.microsoft.com/office/drawing/2014/main" id="{99F0D4F6-5D70-4BA6-A523-E191B5DD1410}"/>
              </a:ext>
            </a:extLst>
          </p:cNvPr>
          <p:cNvSpPr>
            <a:spLocks noGrp="1"/>
          </p:cNvSpPr>
          <p:nvPr/>
        </p:nvSpPr>
        <p:spPr>
          <a:xfrm>
            <a:off x="8743950" y="2457450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Fabrication + processing</a:t>
            </a:r>
          </a:p>
        </p:txBody>
      </p:sp>
      <p:sp>
        <p:nvSpPr>
          <p:cNvPr id="21" name="mfg-fabrication-body">
            <a:extLst>
              <a:ext uri="{FF2B5EF4-FFF2-40B4-BE49-F238E27FC236}">
                <a16:creationId xmlns:a16="http://schemas.microsoft.com/office/drawing/2014/main" id="{6A8864EF-92C9-4E45-BB26-855C14FB2640}"/>
              </a:ext>
            </a:extLst>
          </p:cNvPr>
          <p:cNvSpPr>
            <a:spLocks noGrp="1"/>
          </p:cNvSpPr>
          <p:nvPr/>
        </p:nvSpPr>
        <p:spPr>
          <a:xfrm>
            <a:off x="8591550" y="2857500"/>
            <a:ext cx="29146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Prepreg and wet layup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Vacuum bagging + localized/OOA cure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RTM and resin infusion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Honeycomb/foam core, sandwich panels + bonding</a:t>
            </a:r>
          </a:p>
        </p:txBody>
      </p:sp>
      <p:sp>
        <p:nvSpPr>
          <p:cNvPr id="22" name="mfg-tooling-rule">
            <a:extLst>
              <a:ext uri="{FF2B5EF4-FFF2-40B4-BE49-F238E27FC236}">
                <a16:creationId xmlns:a16="http://schemas.microsoft.com/office/drawing/2014/main" id="{FA8CB4F8-7B8D-4B0F-BB65-BCE60B5749B3}"/>
              </a:ext>
            </a:extLst>
          </p:cNvPr>
          <p:cNvSpPr>
            <a:spLocks noGrp="1"/>
          </p:cNvSpPr>
          <p:nvPr/>
        </p:nvSpPr>
        <p:spPr>
          <a:xfrm>
            <a:off x="5524500" y="4257675"/>
            <a:ext cx="2781300" cy="19050"/>
          </a:xfrm>
          <a:prstGeom prst="rect">
            <a:avLst/>
          </a:prstGeom>
          <a:solidFill>
            <a:srgbClr val="3C587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mfg-tooling-accent">
            <a:extLst>
              <a:ext uri="{FF2B5EF4-FFF2-40B4-BE49-F238E27FC236}">
                <a16:creationId xmlns:a16="http://schemas.microsoft.com/office/drawing/2014/main" id="{A973F828-0304-46D6-B989-EE6F3008F390}"/>
              </a:ext>
            </a:extLst>
          </p:cNvPr>
          <p:cNvSpPr>
            <a:spLocks noGrp="1"/>
          </p:cNvSpPr>
          <p:nvPr/>
        </p:nvSpPr>
        <p:spPr>
          <a:xfrm>
            <a:off x="5524500" y="4391025"/>
            <a:ext cx="47625" cy="257175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mfg-tooling-title">
            <a:extLst>
              <a:ext uri="{FF2B5EF4-FFF2-40B4-BE49-F238E27FC236}">
                <a16:creationId xmlns:a16="http://schemas.microsoft.com/office/drawing/2014/main" id="{EB1D2EB4-E320-4394-9E05-3F7380B15474}"/>
              </a:ext>
            </a:extLst>
          </p:cNvPr>
          <p:cNvSpPr>
            <a:spLocks noGrp="1"/>
          </p:cNvSpPr>
          <p:nvPr/>
        </p:nvSpPr>
        <p:spPr>
          <a:xfrm>
            <a:off x="5676900" y="4352925"/>
            <a:ext cx="2628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Tooling + production</a:t>
            </a:r>
          </a:p>
        </p:txBody>
      </p:sp>
      <p:sp>
        <p:nvSpPr>
          <p:cNvPr id="25" name="mfg-tooling-body">
            <a:extLst>
              <a:ext uri="{FF2B5EF4-FFF2-40B4-BE49-F238E27FC236}">
                <a16:creationId xmlns:a16="http://schemas.microsoft.com/office/drawing/2014/main" id="{23784DDD-A426-46CA-82C0-C349F5C5C303}"/>
              </a:ext>
            </a:extLst>
          </p:cNvPr>
          <p:cNvSpPr>
            <a:spLocks noGrp="1"/>
          </p:cNvSpPr>
          <p:nvPr/>
        </p:nvSpPr>
        <p:spPr>
          <a:xfrm>
            <a:off x="5524500" y="4752975"/>
            <a:ext cx="27813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Molds, fixtures + layup aids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Release and cured-surface verification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NDE fixture integration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Prototype through repeat-production cells</a:t>
            </a:r>
          </a:p>
        </p:txBody>
      </p:sp>
      <p:sp>
        <p:nvSpPr>
          <p:cNvPr id="26" name="mfg-finishing-rule">
            <a:extLst>
              <a:ext uri="{FF2B5EF4-FFF2-40B4-BE49-F238E27FC236}">
                <a16:creationId xmlns:a16="http://schemas.microsoft.com/office/drawing/2014/main" id="{71A39DFE-D675-4CD1-8686-7ABBC12476F7}"/>
              </a:ext>
            </a:extLst>
          </p:cNvPr>
          <p:cNvSpPr>
            <a:spLocks noGrp="1"/>
          </p:cNvSpPr>
          <p:nvPr/>
        </p:nvSpPr>
        <p:spPr>
          <a:xfrm>
            <a:off x="8591550" y="4257675"/>
            <a:ext cx="2914650" cy="19050"/>
          </a:xfrm>
          <a:prstGeom prst="rect">
            <a:avLst/>
          </a:prstGeom>
          <a:solidFill>
            <a:srgbClr val="3C587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mfg-finishing-accent">
            <a:extLst>
              <a:ext uri="{FF2B5EF4-FFF2-40B4-BE49-F238E27FC236}">
                <a16:creationId xmlns:a16="http://schemas.microsoft.com/office/drawing/2014/main" id="{FE8BEB48-FA32-4371-8D3A-EB0D82A6AC3F}"/>
              </a:ext>
            </a:extLst>
          </p:cNvPr>
          <p:cNvSpPr>
            <a:spLocks noGrp="1"/>
          </p:cNvSpPr>
          <p:nvPr/>
        </p:nvSpPr>
        <p:spPr>
          <a:xfrm>
            <a:off x="8591550" y="4391025"/>
            <a:ext cx="47625" cy="257175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mfg-finishing-title">
            <a:extLst>
              <a:ext uri="{FF2B5EF4-FFF2-40B4-BE49-F238E27FC236}">
                <a16:creationId xmlns:a16="http://schemas.microsoft.com/office/drawing/2014/main" id="{0106223D-F862-4DA7-A581-57B397C69E43}"/>
              </a:ext>
            </a:extLst>
          </p:cNvPr>
          <p:cNvSpPr>
            <a:spLocks noGrp="1"/>
          </p:cNvSpPr>
          <p:nvPr/>
        </p:nvSpPr>
        <p:spPr>
          <a:xfrm>
            <a:off x="8743950" y="4352925"/>
            <a:ext cx="2762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Post-process + finish</a:t>
            </a:r>
          </a:p>
        </p:txBody>
      </p:sp>
      <p:sp>
        <p:nvSpPr>
          <p:cNvPr id="29" name="mfg-finishing-body">
            <a:extLst>
              <a:ext uri="{FF2B5EF4-FFF2-40B4-BE49-F238E27FC236}">
                <a16:creationId xmlns:a16="http://schemas.microsoft.com/office/drawing/2014/main" id="{27AE525E-8A19-4B96-8EAF-D733EA1F540F}"/>
              </a:ext>
            </a:extLst>
          </p:cNvPr>
          <p:cNvSpPr>
            <a:spLocks noGrp="1"/>
          </p:cNvSpPr>
          <p:nvPr/>
        </p:nvSpPr>
        <p:spPr>
          <a:xfrm>
            <a:off x="8591550" y="4752975"/>
            <a:ext cx="29146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Precision trim, drill + finishing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NDT, environmental/process validation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Paint, coatings + protective finishes</a:t>
            </a:r>
          </a:p>
          <a:p>
            <a:pPr algn="l">
              <a:defRPr sz="1425" b="0">
                <a:solidFill>
                  <a:srgbClr val="D9E4E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D9E4EE"/>
                </a:solidFill>
                <a:latin typeface="Aptos"/>
                <a:ea typeface="Aptos"/>
                <a:cs typeface="Aptos"/>
              </a:rPr>
              <a:t>• Assembly, kitting, packaging + delivery</a:t>
            </a:r>
          </a:p>
        </p:txBody>
      </p:sp>
      <p:sp>
        <p:nvSpPr>
          <p:cNvPr id="30" name="manufacturing-scope-rule">
            <a:extLst>
              <a:ext uri="{FF2B5EF4-FFF2-40B4-BE49-F238E27FC236}">
                <a16:creationId xmlns:a16="http://schemas.microsoft.com/office/drawing/2014/main" id="{83A56BB5-88B3-4995-80D5-91B9E631099D}"/>
              </a:ext>
            </a:extLst>
          </p:cNvPr>
          <p:cNvSpPr>
            <a:spLocks noGrp="1"/>
          </p:cNvSpPr>
          <p:nvPr/>
        </p:nvSpPr>
        <p:spPr>
          <a:xfrm>
            <a:off x="5524500" y="6172200"/>
            <a:ext cx="5981700" cy="19050"/>
          </a:xfrm>
          <a:prstGeom prst="rect">
            <a:avLst/>
          </a:prstGeom>
          <a:solidFill>
            <a:srgbClr val="3C587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manufacturing-scope">
            <a:extLst>
              <a:ext uri="{FF2B5EF4-FFF2-40B4-BE49-F238E27FC236}">
                <a16:creationId xmlns:a16="http://schemas.microsoft.com/office/drawing/2014/main" id="{675A5E29-CCBB-4A9D-98AB-9C84E4AF1AF0}"/>
              </a:ext>
            </a:extLst>
          </p:cNvPr>
          <p:cNvSpPr>
            <a:spLocks noGrp="1"/>
          </p:cNvSpPr>
          <p:nvPr/>
        </p:nvSpPr>
        <p:spPr>
          <a:xfrm>
            <a:off x="5524500" y="6267450"/>
            <a:ext cx="59817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00" b="1">
                <a:solidFill>
                  <a:srgbClr val="BFD1E2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BFD1E2"/>
                </a:solidFill>
                <a:latin typeface="Aptos"/>
                <a:ea typeface="Aptos"/>
                <a:cs typeface="Aptos"/>
              </a:rPr>
              <a:t>COMPONENT SCOPE  |  Wings • fuselage sections • panels • fairings • floorboards • subsystems</a:t>
            </a:r>
          </a:p>
        </p:txBody>
      </p:sp>
      <p:sp>
        <p:nvSpPr>
          <p:cNvPr id="7" name="cover-logo-panel">
            <a:extLst>
              <a:ext uri="{FF2B5EF4-FFF2-40B4-BE49-F238E27FC236}">
                <a16:creationId xmlns:a16="http://schemas.microsoft.com/office/drawing/2014/main" id="{CC04B557-B4A4-346E-847C-0681F797E6B5}"/>
              </a:ext>
            </a:extLst>
          </p:cNvPr>
          <p:cNvSpPr>
            <a:spLocks noGrp="1"/>
          </p:cNvSpPr>
          <p:nvPr/>
        </p:nvSpPr>
        <p:spPr>
          <a:xfrm>
            <a:off x="9829800" y="0"/>
            <a:ext cx="2362200" cy="74295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5080663-D569-29BE-244D-692687B757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518" b="16518"/>
          <a:stretch>
            <a:fillRect/>
          </a:stretch>
        </p:blipFill>
        <p:spPr>
          <a:xfrm>
            <a:off x="9944100" y="85725"/>
            <a:ext cx="2133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20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op-rule-navy">
            <a:extLst>
              <a:ext uri="{FF2B5EF4-FFF2-40B4-BE49-F238E27FC236}">
                <a16:creationId xmlns:a16="http://schemas.microsoft.com/office/drawing/2014/main" id="{682EABC8-A041-4CCA-BB6A-A4B0344A28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-gold">
            <a:extLst>
              <a:ext uri="{FF2B5EF4-FFF2-40B4-BE49-F238E27FC236}">
                <a16:creationId xmlns:a16="http://schemas.microsoft.com/office/drawing/2014/main" id="{EED27BA9-A446-4858-AB09-2E0217A1AEAF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2000250" cy="38100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lide-4-title">
            <a:extLst>
              <a:ext uri="{FF2B5EF4-FFF2-40B4-BE49-F238E27FC236}">
                <a16:creationId xmlns:a16="http://schemas.microsoft.com/office/drawing/2014/main" id="{E93AC865-260C-429E-9630-0846854E39F1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3525" b="1">
                <a:solidFill>
                  <a:srgbClr val="071B34"/>
                </a:solidFill>
                <a:latin typeface="Aptos Display"/>
                <a:ea typeface="Aptos Display"/>
                <a:cs typeface="Aptos Display"/>
              </a:defRPr>
            </a:pPr>
            <a:r>
              <a:rPr sz="3525" b="1" dirty="0">
                <a:solidFill>
                  <a:srgbClr val="071B34"/>
                </a:solidFill>
                <a:latin typeface="Aptos Display"/>
                <a:ea typeface="Aptos Display"/>
                <a:cs typeface="Aptos Display"/>
              </a:rPr>
              <a:t>One coordinated shop reduces AOG handoffs.</a:t>
            </a:r>
          </a:p>
        </p:txBody>
      </p:sp>
      <p:sp>
        <p:nvSpPr>
          <p:cNvPr id="4" name="slide-4-subtitle">
            <a:extLst>
              <a:ext uri="{FF2B5EF4-FFF2-40B4-BE49-F238E27FC236}">
                <a16:creationId xmlns:a16="http://schemas.microsoft.com/office/drawing/2014/main" id="{B287D936-F72F-48C6-A3E0-3E62D07F3CB7}"/>
              </a:ext>
            </a:extLst>
          </p:cNvPr>
          <p:cNvSpPr>
            <a:spLocks noGrp="1"/>
          </p:cNvSpPr>
          <p:nvPr/>
        </p:nvSpPr>
        <p:spPr>
          <a:xfrm>
            <a:off x="685800" y="1028700"/>
            <a:ext cx="1009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575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sz="1575" b="0" dirty="0">
                <a:solidFill>
                  <a:srgbClr val="344A60"/>
                </a:solidFill>
                <a:latin typeface="Aptos"/>
                <a:ea typeface="Aptos"/>
                <a:cs typeface="Aptos"/>
              </a:rPr>
              <a:t>Engineering, repair, inspection, documentation and paint share the same delivery plan, so the component can return ready for installation.</a:t>
            </a:r>
          </a:p>
        </p:txBody>
      </p:sp>
      <p:sp>
        <p:nvSpPr>
          <p:cNvPr id="5" name="footer-line-4">
            <a:extLst>
              <a:ext uri="{FF2B5EF4-FFF2-40B4-BE49-F238E27FC236}">
                <a16:creationId xmlns:a16="http://schemas.microsoft.com/office/drawing/2014/main" id="{F50B16BA-5DA7-41F7-AC65-BA4DCB3929A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9525"/>
          </a:xfrm>
          <a:prstGeom prst="rect">
            <a:avLst/>
          </a:prstGeom>
          <a:solidFill>
            <a:srgbClr val="C8D5E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footer-name-4">
            <a:extLst>
              <a:ext uri="{FF2B5EF4-FFF2-40B4-BE49-F238E27FC236}">
                <a16:creationId xmlns:a16="http://schemas.microsoft.com/office/drawing/2014/main" id="{8530821D-A708-4A28-8FE2-04F1DD0B0833}"/>
              </a:ext>
            </a:extLst>
          </p:cNvPr>
          <p:cNvSpPr>
            <a:spLocks noGrp="1"/>
          </p:cNvSpPr>
          <p:nvPr/>
        </p:nvSpPr>
        <p:spPr>
          <a:xfrm>
            <a:off x="685800" y="657225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975" b="1">
                <a:solidFill>
                  <a:srgbClr val="71819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18196"/>
                </a:solidFill>
                <a:latin typeface="Aptos"/>
                <a:ea typeface="Aptos"/>
                <a:cs typeface="Aptos"/>
              </a:rPr>
              <a:t>STRAIGHT FLIGHT  |  COMPOSITE CAPABILITIES</a:t>
            </a:r>
          </a:p>
        </p:txBody>
      </p:sp>
      <p:sp>
        <p:nvSpPr>
          <p:cNvPr id="7" name="footer-page-4">
            <a:extLst>
              <a:ext uri="{FF2B5EF4-FFF2-40B4-BE49-F238E27FC236}">
                <a16:creationId xmlns:a16="http://schemas.microsoft.com/office/drawing/2014/main" id="{1577DDC0-2D7C-4354-8D0C-4684FF5B8873}"/>
              </a:ext>
            </a:extLst>
          </p:cNvPr>
          <p:cNvSpPr>
            <a:spLocks noGrp="1"/>
          </p:cNvSpPr>
          <p:nvPr/>
        </p:nvSpPr>
        <p:spPr>
          <a:xfrm>
            <a:off x="11125200" y="6572250"/>
            <a:ext cx="381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1819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71819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rcRect t="3408" b="3408"/>
          <a:stretch>
            <a:fillRect/>
          </a:stretch>
        </p:blipFill>
        <p:spPr>
          <a:xfrm>
            <a:off x="685800" y="1628775"/>
            <a:ext cx="2562225" cy="1790700"/>
          </a:xfrm>
          <a:prstGeom prst="rect">
            <a:avLst/>
          </a:prstGeom>
        </p:spPr>
      </p:pic>
      <p:sp>
        <p:nvSpPr>
          <p:cNvPr id="9" name="floor-damage-label-bg">
            <a:extLst>
              <a:ext uri="{FF2B5EF4-FFF2-40B4-BE49-F238E27FC236}">
                <a16:creationId xmlns:a16="http://schemas.microsoft.com/office/drawing/2014/main" id="{02F9E7A8-7F02-4984-925B-F42DA41AB213}"/>
              </a:ext>
            </a:extLst>
          </p:cNvPr>
          <p:cNvSpPr>
            <a:spLocks noGrp="1"/>
          </p:cNvSpPr>
          <p:nvPr/>
        </p:nvSpPr>
        <p:spPr>
          <a:xfrm>
            <a:off x="685800" y="3133725"/>
            <a:ext cx="2562225" cy="28575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floor-damage-label">
            <a:extLst>
              <a:ext uri="{FF2B5EF4-FFF2-40B4-BE49-F238E27FC236}">
                <a16:creationId xmlns:a16="http://schemas.microsoft.com/office/drawing/2014/main" id="{9EA8D9FD-6CEE-404E-B239-805B9E185F34}"/>
              </a:ext>
            </a:extLst>
          </p:cNvPr>
          <p:cNvSpPr>
            <a:spLocks noGrp="1"/>
          </p:cNvSpPr>
          <p:nvPr/>
        </p:nvSpPr>
        <p:spPr>
          <a:xfrm>
            <a:off x="790575" y="3190875"/>
            <a:ext cx="23526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  DAMAGE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rcRect t="3408" b="3408"/>
          <a:stretch>
            <a:fillRect/>
          </a:stretch>
        </p:blipFill>
        <p:spPr>
          <a:xfrm>
            <a:off x="3343275" y="1628775"/>
            <a:ext cx="2562225" cy="1790700"/>
          </a:xfrm>
          <a:prstGeom prst="rect">
            <a:avLst/>
          </a:prstGeom>
        </p:spPr>
      </p:pic>
      <p:sp>
        <p:nvSpPr>
          <p:cNvPr id="12" name="floor-repair-label-bg">
            <a:extLst>
              <a:ext uri="{FF2B5EF4-FFF2-40B4-BE49-F238E27FC236}">
                <a16:creationId xmlns:a16="http://schemas.microsoft.com/office/drawing/2014/main" id="{8F3B4C36-CCD0-4980-B8C9-D6F9D6FE194E}"/>
              </a:ext>
            </a:extLst>
          </p:cNvPr>
          <p:cNvSpPr>
            <a:spLocks noGrp="1"/>
          </p:cNvSpPr>
          <p:nvPr/>
        </p:nvSpPr>
        <p:spPr>
          <a:xfrm>
            <a:off x="3343275" y="3133725"/>
            <a:ext cx="2562225" cy="285750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floor-repair-label">
            <a:extLst>
              <a:ext uri="{FF2B5EF4-FFF2-40B4-BE49-F238E27FC236}">
                <a16:creationId xmlns:a16="http://schemas.microsoft.com/office/drawing/2014/main" id="{0338AA80-043C-49D5-9FE8-8A6D49343F5C}"/>
              </a:ext>
            </a:extLst>
          </p:cNvPr>
          <p:cNvSpPr>
            <a:spLocks noGrp="1"/>
          </p:cNvSpPr>
          <p:nvPr/>
        </p:nvSpPr>
        <p:spPr>
          <a:xfrm>
            <a:off x="3448050" y="3190875"/>
            <a:ext cx="23526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  STRUCTURAL REPAIR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rcRect t="3408" b="3408"/>
          <a:stretch>
            <a:fillRect/>
          </a:stretch>
        </p:blipFill>
        <p:spPr>
          <a:xfrm>
            <a:off x="6000750" y="1628775"/>
            <a:ext cx="2562225" cy="1790700"/>
          </a:xfrm>
          <a:prstGeom prst="rect">
            <a:avLst/>
          </a:prstGeom>
        </p:spPr>
      </p:pic>
      <p:sp>
        <p:nvSpPr>
          <p:cNvPr id="15" name="floor-final-label-bg">
            <a:extLst>
              <a:ext uri="{FF2B5EF4-FFF2-40B4-BE49-F238E27FC236}">
                <a16:creationId xmlns:a16="http://schemas.microsoft.com/office/drawing/2014/main" id="{B0F713EE-AB73-4BF7-9EA4-187275DB97CE}"/>
              </a:ext>
            </a:extLst>
          </p:cNvPr>
          <p:cNvSpPr>
            <a:spLocks noGrp="1"/>
          </p:cNvSpPr>
          <p:nvPr/>
        </p:nvSpPr>
        <p:spPr>
          <a:xfrm>
            <a:off x="6000750" y="3133725"/>
            <a:ext cx="2562225" cy="285750"/>
          </a:xfrm>
          <a:prstGeom prst="rect">
            <a:avLst/>
          </a:prstGeom>
          <a:solidFill>
            <a:srgbClr val="E0A12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floor-final-label">
            <a:extLst>
              <a:ext uri="{FF2B5EF4-FFF2-40B4-BE49-F238E27FC236}">
                <a16:creationId xmlns:a16="http://schemas.microsoft.com/office/drawing/2014/main" id="{B3AFF462-49BA-4350-8B9C-EFB6D4FBD519}"/>
              </a:ext>
            </a:extLst>
          </p:cNvPr>
          <p:cNvSpPr>
            <a:spLocks noGrp="1"/>
          </p:cNvSpPr>
          <p:nvPr/>
        </p:nvSpPr>
        <p:spPr>
          <a:xfrm>
            <a:off x="6105525" y="3190875"/>
            <a:ext cx="23526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03  DOCUMENTED FINISH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6"/>
          <a:srcRect t="8082" b="8082"/>
          <a:stretch>
            <a:fillRect/>
          </a:stretch>
        </p:blipFill>
        <p:spPr>
          <a:xfrm>
            <a:off x="8658225" y="1628775"/>
            <a:ext cx="2847975" cy="1790700"/>
          </a:xfrm>
          <a:prstGeom prst="rect">
            <a:avLst/>
          </a:prstGeom>
        </p:spPr>
      </p:pic>
      <p:sp>
        <p:nvSpPr>
          <p:cNvPr id="18" name="finish-prep-label-bg">
            <a:extLst>
              <a:ext uri="{FF2B5EF4-FFF2-40B4-BE49-F238E27FC236}">
                <a16:creationId xmlns:a16="http://schemas.microsoft.com/office/drawing/2014/main" id="{DBA761EF-53DE-4A48-BA31-538B5A9CB03D}"/>
              </a:ext>
            </a:extLst>
          </p:cNvPr>
          <p:cNvSpPr>
            <a:spLocks noGrp="1"/>
          </p:cNvSpPr>
          <p:nvPr/>
        </p:nvSpPr>
        <p:spPr>
          <a:xfrm>
            <a:off x="8658225" y="3133725"/>
            <a:ext cx="2847975" cy="285750"/>
          </a:xfrm>
          <a:prstGeom prst="rect">
            <a:avLst/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finish-prep-label">
            <a:extLst>
              <a:ext uri="{FF2B5EF4-FFF2-40B4-BE49-F238E27FC236}">
                <a16:creationId xmlns:a16="http://schemas.microsoft.com/office/drawing/2014/main" id="{58AC9A0F-AFAF-47CB-9DF0-87851C46E606}"/>
              </a:ext>
            </a:extLst>
          </p:cNvPr>
          <p:cNvSpPr>
            <a:spLocks noGrp="1"/>
          </p:cNvSpPr>
          <p:nvPr/>
        </p:nvSpPr>
        <p:spPr>
          <a:xfrm>
            <a:off x="8763000" y="3190875"/>
            <a:ext cx="26384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SURFACE PREP + PAINT</a:t>
            </a:r>
          </a:p>
        </p:txBody>
      </p:sp>
      <p:sp>
        <p:nvSpPr>
          <p:cNvPr id="20" name="delivery-turnaround-accent">
            <a:extLst>
              <a:ext uri="{FF2B5EF4-FFF2-40B4-BE49-F238E27FC236}">
                <a16:creationId xmlns:a16="http://schemas.microsoft.com/office/drawing/2014/main" id="{E64D42D5-1214-464C-8EEE-B69EF5F7447A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delivery-turnaround-title">
            <a:extLst>
              <a:ext uri="{FF2B5EF4-FFF2-40B4-BE49-F238E27FC236}">
                <a16:creationId xmlns:a16="http://schemas.microsoft.com/office/drawing/2014/main" id="{80DBA9EA-6311-4BC2-998E-48E9AF2E843D}"/>
              </a:ext>
            </a:extLst>
          </p:cNvPr>
          <p:cNvSpPr>
            <a:spLocks noGrp="1"/>
          </p:cNvSpPr>
          <p:nvPr/>
        </p:nvSpPr>
        <p:spPr>
          <a:xfrm>
            <a:off x="838200" y="3733800"/>
            <a:ext cx="3162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lang="en-US" sz="1850" b="1">
                <a:solidFill>
                  <a:srgbClr val="071B34"/>
                </a:solidFill>
                <a:latin typeface="Aptos"/>
              </a:rPr>
              <a:t>Accurate Cost and Schedule</a:t>
            </a:r>
            <a:endParaRPr lang="en-US"/>
          </a:p>
        </p:txBody>
      </p:sp>
      <p:sp>
        <p:nvSpPr>
          <p:cNvPr id="22" name="delivery-turnaround-body">
            <a:extLst>
              <a:ext uri="{FF2B5EF4-FFF2-40B4-BE49-F238E27FC236}">
                <a16:creationId xmlns:a16="http://schemas.microsoft.com/office/drawing/2014/main" id="{67C44AB5-718C-4255-ADCA-8A9864443132}"/>
              </a:ext>
            </a:extLst>
          </p:cNvPr>
          <p:cNvSpPr>
            <a:spLocks noGrp="1"/>
          </p:cNvSpPr>
          <p:nvPr/>
        </p:nvSpPr>
        <p:spPr>
          <a:xfrm>
            <a:off x="685800" y="4133850"/>
            <a:ext cx="33147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425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lang="en-US" sz="1400" dirty="0"/>
              <a:t>Components are inspected upon receipt to determine a complete repair cost and schedule. There are communicated to </a:t>
            </a:r>
            <a:r>
              <a:rPr lang="en-US" sz="1400"/>
              <a:t>the customer for their approval.</a:t>
            </a:r>
            <a:endParaRPr lang="en-US" dirty="0"/>
          </a:p>
        </p:txBody>
      </p:sp>
      <p:sp>
        <p:nvSpPr>
          <p:cNvPr id="23" name="delivery-paint-accent">
            <a:extLst>
              <a:ext uri="{FF2B5EF4-FFF2-40B4-BE49-F238E27FC236}">
                <a16:creationId xmlns:a16="http://schemas.microsoft.com/office/drawing/2014/main" id="{69DBA9D0-A515-42B3-BB3A-BDEF59E62EF3}"/>
              </a:ext>
            </a:extLst>
          </p:cNvPr>
          <p:cNvSpPr>
            <a:spLocks noGrp="1"/>
          </p:cNvSpPr>
          <p:nvPr/>
        </p:nvSpPr>
        <p:spPr>
          <a:xfrm>
            <a:off x="4248150" y="3771900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delivery-paint-title">
            <a:extLst>
              <a:ext uri="{FF2B5EF4-FFF2-40B4-BE49-F238E27FC236}">
                <a16:creationId xmlns:a16="http://schemas.microsoft.com/office/drawing/2014/main" id="{53855A35-FD03-4231-B98F-BEE841311157}"/>
              </a:ext>
            </a:extLst>
          </p:cNvPr>
          <p:cNvSpPr>
            <a:spLocks noGrp="1"/>
          </p:cNvSpPr>
          <p:nvPr/>
        </p:nvSpPr>
        <p:spPr>
          <a:xfrm>
            <a:off x="4400550" y="3733800"/>
            <a:ext cx="3162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71B34"/>
                </a:solidFill>
                <a:latin typeface="Aptos"/>
                <a:ea typeface="Aptos"/>
                <a:cs typeface="Aptos"/>
              </a:rPr>
              <a:t>Paint before return</a:t>
            </a:r>
          </a:p>
        </p:txBody>
      </p:sp>
      <p:sp>
        <p:nvSpPr>
          <p:cNvPr id="25" name="delivery-paint-body">
            <a:extLst>
              <a:ext uri="{FF2B5EF4-FFF2-40B4-BE49-F238E27FC236}">
                <a16:creationId xmlns:a16="http://schemas.microsoft.com/office/drawing/2014/main" id="{BB3AA982-CC61-4BF5-8264-1C6BDFC2EC34}"/>
              </a:ext>
            </a:extLst>
          </p:cNvPr>
          <p:cNvSpPr>
            <a:spLocks noGrp="1"/>
          </p:cNvSpPr>
          <p:nvPr/>
        </p:nvSpPr>
        <p:spPr>
          <a:xfrm>
            <a:off x="4248150" y="4133850"/>
            <a:ext cx="33147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425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344A60"/>
                </a:solidFill>
                <a:latin typeface="Aptos"/>
                <a:ea typeface="Aptos"/>
                <a:cs typeface="Aptos"/>
              </a:rPr>
              <a:t>Paint, coatings and protective finishes are completed before shipment—avoiding a refinishing stop and returning an install-ready component.</a:t>
            </a:r>
          </a:p>
        </p:txBody>
      </p:sp>
      <p:sp>
        <p:nvSpPr>
          <p:cNvPr id="26" name="delivery-quality-rule">
            <a:extLst>
              <a:ext uri="{FF2B5EF4-FFF2-40B4-BE49-F238E27FC236}">
                <a16:creationId xmlns:a16="http://schemas.microsoft.com/office/drawing/2014/main" id="{8BE9D9ED-4125-4C91-8E26-C902E4228247}"/>
              </a:ext>
            </a:extLst>
          </p:cNvPr>
          <p:cNvSpPr>
            <a:spLocks noGrp="1"/>
          </p:cNvSpPr>
          <p:nvPr/>
        </p:nvSpPr>
        <p:spPr>
          <a:xfrm>
            <a:off x="685800" y="5029200"/>
            <a:ext cx="3314700" cy="19050"/>
          </a:xfrm>
          <a:prstGeom prst="rect">
            <a:avLst/>
          </a:prstGeom>
          <a:solidFill>
            <a:srgbClr val="C8D5E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delivery-quality-accent">
            <a:extLst>
              <a:ext uri="{FF2B5EF4-FFF2-40B4-BE49-F238E27FC236}">
                <a16:creationId xmlns:a16="http://schemas.microsoft.com/office/drawing/2014/main" id="{81BA42C7-791E-49B9-9682-EB3371016F23}"/>
              </a:ext>
            </a:extLst>
          </p:cNvPr>
          <p:cNvSpPr>
            <a:spLocks noGrp="1"/>
          </p:cNvSpPr>
          <p:nvPr/>
        </p:nvSpPr>
        <p:spPr>
          <a:xfrm>
            <a:off x="685800" y="5162550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delivery-quality-title">
            <a:extLst>
              <a:ext uri="{FF2B5EF4-FFF2-40B4-BE49-F238E27FC236}">
                <a16:creationId xmlns:a16="http://schemas.microsoft.com/office/drawing/2014/main" id="{7FCAF866-FC65-4C4C-90F6-D579056152C7}"/>
              </a:ext>
            </a:extLst>
          </p:cNvPr>
          <p:cNvSpPr>
            <a:spLocks noGrp="1"/>
          </p:cNvSpPr>
          <p:nvPr/>
        </p:nvSpPr>
        <p:spPr>
          <a:xfrm>
            <a:off x="838200" y="5124450"/>
            <a:ext cx="3162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lang="en-US" sz="1850" b="1">
                <a:solidFill>
                  <a:srgbClr val="071B34"/>
                </a:solidFill>
                <a:latin typeface="Aptos"/>
              </a:rPr>
              <a:t>Materials</a:t>
            </a:r>
            <a:endParaRPr lang="en-US"/>
          </a:p>
        </p:txBody>
      </p:sp>
      <p:sp>
        <p:nvSpPr>
          <p:cNvPr id="29" name="delivery-quality-body">
            <a:extLst>
              <a:ext uri="{FF2B5EF4-FFF2-40B4-BE49-F238E27FC236}">
                <a16:creationId xmlns:a16="http://schemas.microsoft.com/office/drawing/2014/main" id="{A5EAEF0E-C5AB-4755-A439-5DFC6BDB95EC}"/>
              </a:ext>
            </a:extLst>
          </p:cNvPr>
          <p:cNvSpPr>
            <a:spLocks noGrp="1"/>
          </p:cNvSpPr>
          <p:nvPr/>
        </p:nvSpPr>
        <p:spPr>
          <a:xfrm>
            <a:off x="685800" y="5524500"/>
            <a:ext cx="33147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425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lang="en-US" sz="1400" dirty="0">
                <a:solidFill>
                  <a:srgbClr val="344A60"/>
                </a:solidFill>
                <a:latin typeface="Aptos"/>
              </a:rPr>
              <a:t>Standard repair materials are maintained </a:t>
            </a:r>
            <a:r>
              <a:rPr lang="en-US" sz="1400">
                <a:solidFill>
                  <a:srgbClr val="344A60"/>
                </a:solidFill>
                <a:latin typeface="Aptos"/>
              </a:rPr>
              <a:t>in stock to support rapid repair of components. </a:t>
            </a:r>
            <a:endParaRPr lang="en-US" sz="1400"/>
          </a:p>
        </p:txBody>
      </p:sp>
      <p:sp>
        <p:nvSpPr>
          <p:cNvPr id="30" name="delivery-program-rule">
            <a:extLst>
              <a:ext uri="{FF2B5EF4-FFF2-40B4-BE49-F238E27FC236}">
                <a16:creationId xmlns:a16="http://schemas.microsoft.com/office/drawing/2014/main" id="{D87B7305-3E99-4423-B72B-4A36E30F0801}"/>
              </a:ext>
            </a:extLst>
          </p:cNvPr>
          <p:cNvSpPr>
            <a:spLocks noGrp="1"/>
          </p:cNvSpPr>
          <p:nvPr/>
        </p:nvSpPr>
        <p:spPr>
          <a:xfrm>
            <a:off x="4248150" y="5029200"/>
            <a:ext cx="3314700" cy="19050"/>
          </a:xfrm>
          <a:prstGeom prst="rect">
            <a:avLst/>
          </a:prstGeom>
          <a:solidFill>
            <a:srgbClr val="C8D5E0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delivery-program-accent">
            <a:extLst>
              <a:ext uri="{FF2B5EF4-FFF2-40B4-BE49-F238E27FC236}">
                <a16:creationId xmlns:a16="http://schemas.microsoft.com/office/drawing/2014/main" id="{B6F8566F-B991-423F-B529-9DE7F050CFE3}"/>
              </a:ext>
            </a:extLst>
          </p:cNvPr>
          <p:cNvSpPr>
            <a:spLocks noGrp="1"/>
          </p:cNvSpPr>
          <p:nvPr/>
        </p:nvSpPr>
        <p:spPr>
          <a:xfrm>
            <a:off x="4248150" y="5162550"/>
            <a:ext cx="47625" cy="257175"/>
          </a:xfrm>
          <a:prstGeom prst="rect">
            <a:avLst/>
          </a:prstGeom>
          <a:solidFill>
            <a:srgbClr val="005CA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delivery-program-title">
            <a:extLst>
              <a:ext uri="{FF2B5EF4-FFF2-40B4-BE49-F238E27FC236}">
                <a16:creationId xmlns:a16="http://schemas.microsoft.com/office/drawing/2014/main" id="{1861714E-6987-4669-8614-8E09B1CC1A05}"/>
              </a:ext>
            </a:extLst>
          </p:cNvPr>
          <p:cNvSpPr>
            <a:spLocks noGrp="1"/>
          </p:cNvSpPr>
          <p:nvPr/>
        </p:nvSpPr>
        <p:spPr>
          <a:xfrm>
            <a:off x="4400550" y="5124450"/>
            <a:ext cx="3162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071B34"/>
                </a:solidFill>
                <a:latin typeface="Aptos"/>
                <a:ea typeface="Aptos"/>
                <a:cs typeface="Aptos"/>
              </a:defRPr>
            </a:pPr>
            <a:r>
              <a:rPr lang="en-US" sz="1850" b="1">
                <a:solidFill>
                  <a:srgbClr val="071B34"/>
                </a:solidFill>
                <a:latin typeface="Aptos"/>
                <a:ea typeface="Aptos"/>
                <a:cs typeface="Aptos"/>
              </a:rPr>
              <a:t>Certification</a:t>
            </a:r>
            <a:endParaRPr sz="1875" b="1">
              <a:solidFill>
                <a:srgbClr val="071B34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3" name="delivery-program-body">
            <a:extLst>
              <a:ext uri="{FF2B5EF4-FFF2-40B4-BE49-F238E27FC236}">
                <a16:creationId xmlns:a16="http://schemas.microsoft.com/office/drawing/2014/main" id="{981BF964-F0E9-4922-8D25-A6F2008601FD}"/>
              </a:ext>
            </a:extLst>
          </p:cNvPr>
          <p:cNvSpPr>
            <a:spLocks noGrp="1"/>
          </p:cNvSpPr>
          <p:nvPr/>
        </p:nvSpPr>
        <p:spPr>
          <a:xfrm>
            <a:off x="4248150" y="5524500"/>
            <a:ext cx="33147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>
              <a:defRPr sz="1425" b="0">
                <a:solidFill>
                  <a:srgbClr val="344A60"/>
                </a:solidFill>
                <a:latin typeface="Aptos"/>
                <a:ea typeface="Aptos"/>
                <a:cs typeface="Aptos"/>
              </a:defRPr>
            </a:pPr>
            <a:r>
              <a:rPr lang="en-US" sz="1400" dirty="0"/>
              <a:t>Components are tested and inspected to ensure they meet their return to service </a:t>
            </a:r>
            <a:r>
              <a:rPr lang="en-US" sz="1400"/>
              <a:t>requirements before an 8130-3 or EASA Form 1 is issued for the component. </a:t>
            </a:r>
            <a:endParaRPr lang="en-US" sz="1400" dirty="0"/>
          </a:p>
        </p:txBody>
      </p:sp>
      <p:sp>
        <p:nvSpPr>
          <p:cNvPr id="34" name="contact-panel">
            <a:extLst>
              <a:ext uri="{FF2B5EF4-FFF2-40B4-BE49-F238E27FC236}">
                <a16:creationId xmlns:a16="http://schemas.microsoft.com/office/drawing/2014/main" id="{98A8ECCE-C779-41C0-BF34-22D2BEC200EA}"/>
              </a:ext>
            </a:extLst>
          </p:cNvPr>
          <p:cNvSpPr>
            <a:spLocks noGrp="1"/>
          </p:cNvSpPr>
          <p:nvPr/>
        </p:nvSpPr>
        <p:spPr>
          <a:xfrm>
            <a:off x="8020050" y="3638550"/>
            <a:ext cx="3486150" cy="2562225"/>
          </a:xfrm>
          <a:prstGeom prst="roundRect">
            <a:avLst>
              <a:gd name="adj" fmla="val 4461"/>
            </a:avLst>
          </a:prstGeom>
          <a:solidFill>
            <a:srgbClr val="071B3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contact-logo-bg">
            <a:extLst>
              <a:ext uri="{FF2B5EF4-FFF2-40B4-BE49-F238E27FC236}">
                <a16:creationId xmlns:a16="http://schemas.microsoft.com/office/drawing/2014/main" id="{F5CC7DD5-9DFF-4790-8B6E-210497E00589}"/>
              </a:ext>
            </a:extLst>
          </p:cNvPr>
          <p:cNvSpPr>
            <a:spLocks noGrp="1"/>
          </p:cNvSpPr>
          <p:nvPr/>
        </p:nvSpPr>
        <p:spPr>
          <a:xfrm>
            <a:off x="8305800" y="3810000"/>
            <a:ext cx="2047875" cy="57150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7"/>
          <a:srcRect t="19872" b="19872"/>
          <a:stretch>
            <a:fillRect/>
          </a:stretch>
        </p:blipFill>
        <p:spPr>
          <a:xfrm>
            <a:off x="8401050" y="3867150"/>
            <a:ext cx="1857375" cy="447675"/>
          </a:xfrm>
          <a:prstGeom prst="rect">
            <a:avLst/>
          </a:prstGeom>
        </p:spPr>
      </p:pic>
      <p:sp>
        <p:nvSpPr>
          <p:cNvPr id="37" name="contact-head">
            <a:extLst>
              <a:ext uri="{FF2B5EF4-FFF2-40B4-BE49-F238E27FC236}">
                <a16:creationId xmlns:a16="http://schemas.microsoft.com/office/drawing/2014/main" id="{F3A62F50-F49E-4F7C-A61A-76B6D63C7816}"/>
              </a:ext>
            </a:extLst>
          </p:cNvPr>
          <p:cNvSpPr>
            <a:spLocks noGrp="1"/>
          </p:cNvSpPr>
          <p:nvPr/>
        </p:nvSpPr>
        <p:spPr>
          <a:xfrm>
            <a:off x="8305800" y="4533900"/>
            <a:ext cx="29146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E0A12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0A125"/>
                </a:solidFill>
                <a:latin typeface="Aptos"/>
                <a:ea typeface="Aptos"/>
                <a:cs typeface="Aptos"/>
              </a:rPr>
              <a:t>SEND THE COMPONENT ONCE.</a:t>
            </a:r>
          </a:p>
        </p:txBody>
      </p:sp>
      <p:sp>
        <p:nvSpPr>
          <p:cNvPr id="38" name="contact-body">
            <a:extLst>
              <a:ext uri="{FF2B5EF4-FFF2-40B4-BE49-F238E27FC236}">
                <a16:creationId xmlns:a16="http://schemas.microsoft.com/office/drawing/2014/main" id="{9FF5ED9F-D582-496D-98C5-12AD6BFB6714}"/>
              </a:ext>
            </a:extLst>
          </p:cNvPr>
          <p:cNvSpPr>
            <a:spLocks noGrp="1"/>
          </p:cNvSpPr>
          <p:nvPr/>
        </p:nvSpPr>
        <p:spPr>
          <a:xfrm>
            <a:off x="8305800" y="4838700"/>
            <a:ext cx="29146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/>
          <a:p>
            <a:pPr algn="l">
              <a:defRPr sz="1238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38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Straight Flight, LLC</a:t>
            </a:r>
          </a:p>
          <a:p>
            <a:pPr algn="l">
              <a:defRPr sz="1238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38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13251 E Control Tower Rd.</a:t>
            </a:r>
          </a:p>
          <a:p>
            <a:pPr algn="l">
              <a:defRPr sz="1238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38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Englewood, CO 80112</a:t>
            </a:r>
          </a:p>
          <a:p>
            <a:pPr algn="l">
              <a:defRPr sz="1238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38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303-799-8906  |  877-300-9164</a:t>
            </a:r>
          </a:p>
          <a:p>
            <a:pPr algn="l">
              <a:defRPr sz="1238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38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info@straightflight.com</a:t>
            </a:r>
          </a:p>
          <a:p>
            <a:pPr algn="l">
              <a:defRPr sz="1238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38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straightflight.com</a:t>
            </a:r>
          </a:p>
        </p:txBody>
      </p:sp>
    </p:spTree>
    <p:extLst>
      <p:ext uri="{BB962C8B-B14F-4D97-AF65-F5344CB8AC3E}">
        <p14:creationId xmlns:p14="http://schemas.microsoft.com/office/powerpoint/2010/main" val="71278472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52A280E5CCD34EAC9715C6F6E621D3" ma:contentTypeVersion="26" ma:contentTypeDescription="Create a new document." ma:contentTypeScope="" ma:versionID="703c27badc1cf0fd58d53d8bef1163e4">
  <xsd:schema xmlns:xsd="http://www.w3.org/2001/XMLSchema" xmlns:xs="http://www.w3.org/2001/XMLSchema" xmlns:p="http://schemas.microsoft.com/office/2006/metadata/properties" xmlns:ns2="bc205bc7-53e6-4522-862f-542c3d0e1a04" xmlns:ns3="28d0f753-46a6-4726-85c1-443a45686851" targetNamespace="http://schemas.microsoft.com/office/2006/metadata/properties" ma:root="true" ma:fieldsID="3ea61d4fe144f4b2e857c83cce3d3bc5" ns2:_="" ns3:_="">
    <xsd:import namespace="bc205bc7-53e6-4522-862f-542c3d0e1a04"/>
    <xsd:import namespace="28d0f753-46a6-4726-85c1-443a45686851"/>
    <xsd:element name="properties">
      <xsd:complexType>
        <xsd:sequence>
          <xsd:element name="documentManagement">
            <xsd:complexType>
              <xsd:all>
                <xsd:element ref="ns2:Thumbnail" minOccurs="0"/>
                <xsd:element ref="ns2:ReleaseDate" minOccurs="0"/>
                <xsd:element ref="ns2:ProjectLead" minOccurs="0"/>
                <xsd:element ref="ns2:Status" minOccurs="0"/>
                <xsd:element ref="ns2:Format" minOccurs="0"/>
                <xsd:element ref="ns2:Notes" minOccurs="0"/>
                <xsd:element ref="ns2:Approver" minOccurs="0"/>
                <xsd:element ref="ns2:Rights" minOccurs="0"/>
                <xsd:element ref="ns2:Owner" minOccurs="0"/>
                <xsd:element ref="ns2:Datelastused" minOccurs="0"/>
                <xsd:element ref="ns2:Category" minOccurs="0"/>
                <xsd:element ref="ns2:Narrativ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05bc7-53e6-4522-862f-542c3d0e1a04" elementFormDefault="qualified">
    <xsd:import namespace="http://schemas.microsoft.com/office/2006/documentManagement/types"/>
    <xsd:import namespace="http://schemas.microsoft.com/office/infopath/2007/PartnerControls"/>
    <xsd:element name="Thumbnail" ma:index="2" nillable="true" ma:displayName="Thumbnail" ma:format="Thumbnail" ma:internalName="Thumbnail" ma:readOnly="false">
      <xsd:simpleType>
        <xsd:restriction base="dms:Unknown"/>
      </xsd:simpleType>
    </xsd:element>
    <xsd:element name="ReleaseDate" ma:index="3" nillable="true" ma:displayName="Release date" ma:format="DateOnly" ma:internalName="ReleaseDate" ma:readOnly="false">
      <xsd:simpleType>
        <xsd:restriction base="dms:DateTime"/>
      </xsd:simpleType>
    </xsd:element>
    <xsd:element name="ProjectLead" ma:index="4" nillable="true" ma:displayName="Project lead" ma:format="Dropdown" ma:list="UserInfo" ma:SharePointGroup="0" ma:internalName="ProjectLead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tus" ma:index="5" nillable="true" ma:displayName="Status" ma:default="Needs review" ma:format="Dropdown" ma:internalName="Status" ma:readOnly="false">
      <xsd:simpleType>
        <xsd:restriction base="dms:Choice">
          <xsd:enumeration value="Approved"/>
          <xsd:enumeration value="Needs review"/>
          <xsd:enumeration value="Rejected"/>
        </xsd:restriction>
      </xsd:simpleType>
    </xsd:element>
    <xsd:element name="Format" ma:index="6" nillable="true" ma:displayName="Format" ma:format="Dropdown" ma:internalName="Format" ma:readOnly="false">
      <xsd:simpleType>
        <xsd:union memberTypes="dms:Text">
          <xsd:simpleType>
            <xsd:restriction base="dms:Choice">
              <xsd:enumeration value="SD"/>
              <xsd:enumeration value="HD"/>
              <xsd:enumeration value="Full HD"/>
              <xsd:enumeration value="Quad HD"/>
              <xsd:enumeration value="2K video"/>
              <xsd:enumeration value="4K video"/>
              <xsd:enumeration value="8K video"/>
            </xsd:restriction>
          </xsd:simpleType>
        </xsd:union>
      </xsd:simpleType>
    </xsd:element>
    <xsd:element name="Notes" ma:index="7" nillable="true" ma:displayName="Notes" ma:format="Dropdown" ma:internalName="Notes" ma:readOnly="false">
      <xsd:simpleType>
        <xsd:restriction base="dms:Note">
          <xsd:maxLength value="255"/>
        </xsd:restriction>
      </xsd:simpleType>
    </xsd:element>
    <xsd:element name="Approver" ma:index="8" nillable="true" ma:displayName="Approver" ma:format="Dropdown" ma:list="UserInfo" ma:SharePointGroup="0" ma:internalName="Approv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ights" ma:index="9" nillable="true" ma:displayName="Rights" ma:format="Dropdown" ma:internalName="Rights" ma:readOnly="false">
      <xsd:simpleType>
        <xsd:union memberTypes="dms:Text">
          <xsd:simpleType>
            <xsd:restriction base="dms:Choice">
              <xsd:enumeration value="Royalty free"/>
              <xsd:enumeration value="Rights managed"/>
              <xsd:enumeration value="Fair use"/>
            </xsd:restriction>
          </xsd:simpleType>
        </xsd:union>
      </xsd:simpleType>
    </xsd:element>
    <xsd:element name="Owner" ma:index="10" nillable="true" ma:displayName="Owner" ma:description="Name of the person who took the photo, if different than the person uploading the photo." ma:format="Dropdown" ma:list="UserInfo" ma:SharePointGroup="0" ma:internalName="Own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atelastused" ma:index="12" nillable="true" ma:displayName="Date last used" ma:description="If the picture was used, when was the date that it was last used." ma:format="DateOnly" ma:internalName="Datelastused" ma:readOnly="false">
      <xsd:simpleType>
        <xsd:restriction base="dms:DateTime"/>
      </xsd:simpleType>
    </xsd:element>
    <xsd:element name="Category" ma:index="13" nillable="true" ma:displayName="Category" ma:format="Dropdown" ma:internalName="Category" ma:readOnly="fals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mponents"/>
                    <xsd:enumeration value="Aircraft"/>
                    <xsd:enumeration value="Composites"/>
                    <xsd:enumeration value="Paint"/>
                    <xsd:enumeration value="People"/>
                  </xsd:restriction>
                </xsd:simpleType>
              </xsd:element>
            </xsd:sequence>
          </xsd:extension>
        </xsd:complexContent>
      </xsd:complexType>
    </xsd:element>
    <xsd:element name="Narrative" ma:index="14" nillable="true" ma:displayName="Narrative " ma:description="Provide a brief description of the photo taken" ma:format="Dropdown" ma:internalName="Narrative" ma:readOnly="false">
      <xsd:simpleType>
        <xsd:restriction base="dms:Note">
          <xsd:maxLength value="255"/>
        </xsd:restriction>
      </xsd:simpleType>
    </xsd:element>
    <xsd:element name="MediaServiceMetadata" ma:index="1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27568b3e-008a-48a5-8d40-0a9948cb59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7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29" nillable="true" ma:displayName="Location" ma:hidden="true" ma:indexed="true" ma:internalName="MediaServiceLocatio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d0f753-46a6-4726-85c1-443a45686851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11bf6143-df81-457e-adba-c8940feec5dc}" ma:internalName="TaxCatchAll" ma:readOnly="false" ma:showField="CatchAllData" ma:web="28d0f753-46a6-4726-85c1-443a456868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8d0f753-46a6-4726-85c1-443a45686851" xsi:nil="true"/>
    <lcf76f155ced4ddcb4097134ff3c332f xmlns="bc205bc7-53e6-4522-862f-542c3d0e1a04">
      <Terms xmlns="http://schemas.microsoft.com/office/infopath/2007/PartnerControls"/>
    </lcf76f155ced4ddcb4097134ff3c332f>
    <Format xmlns="bc205bc7-53e6-4522-862f-542c3d0e1a04" xsi:nil="true"/>
    <Category xmlns="bc205bc7-53e6-4522-862f-542c3d0e1a04"/>
    <Thumbnail xmlns="bc205bc7-53e6-4522-862f-542c3d0e1a04" xsi:nil="true"/>
    <Approver xmlns="bc205bc7-53e6-4522-862f-542c3d0e1a04">
      <UserInfo>
        <DisplayName/>
        <AccountId xsi:nil="true"/>
        <AccountType/>
      </UserInfo>
    </Approver>
    <Rights xmlns="bc205bc7-53e6-4522-862f-542c3d0e1a04" xsi:nil="true"/>
    <Status xmlns="bc205bc7-53e6-4522-862f-542c3d0e1a04">Needs review</Status>
    <Owner xmlns="bc205bc7-53e6-4522-862f-542c3d0e1a04">
      <UserInfo>
        <DisplayName/>
        <AccountId xsi:nil="true"/>
        <AccountType/>
      </UserInfo>
    </Owner>
    <Datelastused xmlns="bc205bc7-53e6-4522-862f-542c3d0e1a04" xsi:nil="true"/>
    <Notes xmlns="bc205bc7-53e6-4522-862f-542c3d0e1a04" xsi:nil="true"/>
    <Narrative xmlns="bc205bc7-53e6-4522-862f-542c3d0e1a04" xsi:nil="true"/>
    <ReleaseDate xmlns="bc205bc7-53e6-4522-862f-542c3d0e1a04" xsi:nil="true"/>
    <ProjectLead xmlns="bc205bc7-53e6-4522-862f-542c3d0e1a04">
      <UserInfo>
        <DisplayName/>
        <AccountId xsi:nil="true"/>
        <AccountType/>
      </UserInfo>
    </ProjectLea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6671A7-262B-42D0-A50E-97C2AB6ED811}"/>
</file>

<file path=customXml/itemProps2.xml><?xml version="1.0" encoding="utf-8"?>
<ds:datastoreItem xmlns:ds="http://schemas.openxmlformats.org/officeDocument/2006/customXml" ds:itemID="{771C87AB-BEC4-4998-AE3E-D1128F025AF9}">
  <ds:schemaRefs>
    <ds:schemaRef ds:uri="http://schemas.microsoft.com/office/2006/metadata/properties"/>
    <ds:schemaRef ds:uri="http://schemas.microsoft.com/office/infopath/2007/PartnerControls"/>
    <ds:schemaRef ds:uri="28d0f753-46a6-4726-85c1-443a45686851"/>
    <ds:schemaRef ds:uri="86049cd5-d45e-4436-9ca8-8dea1428a7f3"/>
  </ds:schemaRefs>
</ds:datastoreItem>
</file>

<file path=customXml/itemProps3.xml><?xml version="1.0" encoding="utf-8"?>
<ds:datastoreItem xmlns:ds="http://schemas.openxmlformats.org/officeDocument/2006/customXml" ds:itemID="{407DF057-AA59-4BA5-850C-F111F16167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Office PowerPoint</Application>
  <DocSecurity>0</DocSecurity>
  <PresentationFormat>Widescreen</PresentationFormat>
  <Paragraphs>88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ChatGPT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Abe Groves</cp:lastModifiedBy>
  <cp:revision>170</cp:revision>
  <dcterms:created xsi:type="dcterms:W3CDTF">2026-07-27T17:11:01Z</dcterms:created>
  <dcterms:modified xsi:type="dcterms:W3CDTF">2026-08-13T15:06:58Z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0x010100AC52A280E5CCD34EAC9715C6F6E621D3</vt:lpwstr>
  </property>
  <property fmtid="{D5CDD505-2E9C-101B-9397-08002B2CF9AE}" pid="3" name="MediaServiceImageTags">
    <vt:lpwstr/>
  </property>
</Properties>
</file>